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embeddedFontLst>
    <p:embeddedFont>
      <p:font typeface="Roboto"/>
      <p:regular r:id="rId32"/>
      <p:bold r:id="rId33"/>
      <p:italic r:id="rId34"/>
      <p:boldItalic r:id="rId35"/>
    </p:embeddedFont>
    <p:embeddedFont>
      <p:font typeface="Open Sans SemiBold"/>
      <p:regular r:id="rId36"/>
      <p:bold r:id="rId37"/>
      <p:italic r:id="rId38"/>
      <p:boldItalic r:id="rId39"/>
    </p:embeddedFont>
    <p:embeddedFont>
      <p:font typeface="Open Sans ExtraBold"/>
      <p:bold r:id="rId40"/>
      <p:boldItalic r:id="rId41"/>
    </p:embeddedFont>
    <p:embeddedFont>
      <p:font typeface="Open Sans Medium"/>
      <p:regular r:id="rId42"/>
      <p:bold r:id="rId43"/>
      <p:italic r:id="rId44"/>
      <p:boldItalic r:id="rId45"/>
    </p:embeddedFont>
    <p:embeddedFont>
      <p:font typeface="Open Sans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09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09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ExtraBold-bold.fntdata"/><Relationship Id="rId42" Type="http://schemas.openxmlformats.org/officeDocument/2006/relationships/font" Target="fonts/OpenSansMedium-regular.fntdata"/><Relationship Id="rId41" Type="http://schemas.openxmlformats.org/officeDocument/2006/relationships/font" Target="fonts/OpenSansExtraBold-boldItalic.fntdata"/><Relationship Id="rId44" Type="http://schemas.openxmlformats.org/officeDocument/2006/relationships/font" Target="fonts/OpenSansMedium-italic.fntdata"/><Relationship Id="rId43" Type="http://schemas.openxmlformats.org/officeDocument/2006/relationships/font" Target="fonts/OpenSansMedium-bold.fntdata"/><Relationship Id="rId46" Type="http://schemas.openxmlformats.org/officeDocument/2006/relationships/font" Target="fonts/OpenSans-regular.fntdata"/><Relationship Id="rId45" Type="http://schemas.openxmlformats.org/officeDocument/2006/relationships/font" Target="fonts/OpenSansMedium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penSans-italic.fntdata"/><Relationship Id="rId47" Type="http://schemas.openxmlformats.org/officeDocument/2006/relationships/font" Target="fonts/OpenSans-bold.fntdata"/><Relationship Id="rId49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font" Target="fonts/Roboto-bold.fntdata"/><Relationship Id="rId32" Type="http://schemas.openxmlformats.org/officeDocument/2006/relationships/font" Target="fonts/Roboto-regular.fntdata"/><Relationship Id="rId35" Type="http://schemas.openxmlformats.org/officeDocument/2006/relationships/font" Target="fonts/Roboto-boldItalic.fntdata"/><Relationship Id="rId34" Type="http://schemas.openxmlformats.org/officeDocument/2006/relationships/font" Target="fonts/Roboto-italic.fntdata"/><Relationship Id="rId37" Type="http://schemas.openxmlformats.org/officeDocument/2006/relationships/font" Target="fonts/OpenSansSemiBold-bold.fntdata"/><Relationship Id="rId36" Type="http://schemas.openxmlformats.org/officeDocument/2006/relationships/font" Target="fonts/OpenSansSemiBold-regular.fntdata"/><Relationship Id="rId39" Type="http://schemas.openxmlformats.org/officeDocument/2006/relationships/font" Target="fonts/OpenSansSemiBold-boldItalic.fntdata"/><Relationship Id="rId38" Type="http://schemas.openxmlformats.org/officeDocument/2006/relationships/font" Target="fonts/OpenSansSemiBold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2a6de4de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2a6de4de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e5951809c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e5951809c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a6de4de9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a6de4de9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2a6de4de9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2a6de4de9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2a6de4de9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2a6de4de9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2a6de4de9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2a6de4de9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5b482c54a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5b482c54a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09e95fa6c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09e95fa6c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2a6de4de9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2a6de4de9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2a6de4de92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2a6de4de92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2a6de4de9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2a6de4de9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e5951809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e5951809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2a6de4de9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2a6de4de9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3a788204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3a788204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3abd4bafa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3abd4bafa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5b482c54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5b482c54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e5951809c5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2e5951809c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d6a76fe3f5a75a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d6a76fe3f5a75a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0b0e1da30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0b0e1da30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0de70bea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0de70bea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150b5670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150b5670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3ee906ce5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3ee906ce5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4315a470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4315a470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2a6de4de9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22a6de4de9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09e95fa6c1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209e95fa6c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Relationship Id="rId4" Type="http://schemas.openxmlformats.org/officeDocument/2006/relationships/image" Target="../media/image1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8.png"/><Relationship Id="rId11" Type="http://schemas.openxmlformats.org/officeDocument/2006/relationships/image" Target="../media/image15.png"/><Relationship Id="rId10" Type="http://schemas.openxmlformats.org/officeDocument/2006/relationships/image" Target="../media/image12.png"/><Relationship Id="rId21" Type="http://schemas.openxmlformats.org/officeDocument/2006/relationships/image" Target="../media/image19.png"/><Relationship Id="rId13" Type="http://schemas.openxmlformats.org/officeDocument/2006/relationships/image" Target="../media/image7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15" Type="http://schemas.openxmlformats.org/officeDocument/2006/relationships/image" Target="../media/image26.png"/><Relationship Id="rId14" Type="http://schemas.openxmlformats.org/officeDocument/2006/relationships/image" Target="../media/image3.png"/><Relationship Id="rId17" Type="http://schemas.openxmlformats.org/officeDocument/2006/relationships/image" Target="../media/image10.png"/><Relationship Id="rId16" Type="http://schemas.openxmlformats.org/officeDocument/2006/relationships/image" Target="../media/image14.png"/><Relationship Id="rId5" Type="http://schemas.openxmlformats.org/officeDocument/2006/relationships/image" Target="../media/image8.png"/><Relationship Id="rId19" Type="http://schemas.openxmlformats.org/officeDocument/2006/relationships/image" Target="../media/image13.png"/><Relationship Id="rId6" Type="http://schemas.openxmlformats.org/officeDocument/2006/relationships/image" Target="../media/image11.png"/><Relationship Id="rId18" Type="http://schemas.openxmlformats.org/officeDocument/2006/relationships/image" Target="../media/image20.png"/><Relationship Id="rId7" Type="http://schemas.openxmlformats.org/officeDocument/2006/relationships/image" Target="../media/image5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image" Target="../media/image23.png"/><Relationship Id="rId5" Type="http://schemas.openxmlformats.org/officeDocument/2006/relationships/image" Target="../media/image21.jpg"/><Relationship Id="rId6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Relationship Id="rId5" Type="http://schemas.openxmlformats.org/officeDocument/2006/relationships/image" Target="../media/image2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jpg"/><Relationship Id="rId4" Type="http://schemas.openxmlformats.org/officeDocument/2006/relationships/image" Target="../media/image42.jpg"/><Relationship Id="rId5" Type="http://schemas.openxmlformats.org/officeDocument/2006/relationships/image" Target="../media/image41.jpg"/><Relationship Id="rId6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5.jpg"/><Relationship Id="rId4" Type="http://schemas.openxmlformats.org/officeDocument/2006/relationships/image" Target="../media/image47.jpg"/><Relationship Id="rId5" Type="http://schemas.openxmlformats.org/officeDocument/2006/relationships/image" Target="../media/image78.jpg"/><Relationship Id="rId6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Relationship Id="rId4" Type="http://schemas.openxmlformats.org/officeDocument/2006/relationships/image" Target="../media/image3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35.png"/><Relationship Id="rId5" Type="http://schemas.openxmlformats.org/officeDocument/2006/relationships/image" Target="../media/image37.png"/><Relationship Id="rId6" Type="http://schemas.openxmlformats.org/officeDocument/2006/relationships/image" Target="../media/image3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34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jpg"/><Relationship Id="rId4" Type="http://schemas.openxmlformats.org/officeDocument/2006/relationships/image" Target="../media/image73.jpg"/><Relationship Id="rId5" Type="http://schemas.openxmlformats.org/officeDocument/2006/relationships/image" Target="../media/image59.jpg"/><Relationship Id="rId6" Type="http://schemas.openxmlformats.org/officeDocument/2006/relationships/image" Target="../media/image69.jpg"/><Relationship Id="rId7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jpg"/><Relationship Id="rId4" Type="http://schemas.openxmlformats.org/officeDocument/2006/relationships/image" Target="../media/image53.jpg"/><Relationship Id="rId5" Type="http://schemas.openxmlformats.org/officeDocument/2006/relationships/image" Target="../media/image58.jpg"/><Relationship Id="rId6" Type="http://schemas.openxmlformats.org/officeDocument/2006/relationships/image" Target="../media/image2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38.png"/><Relationship Id="rId5" Type="http://schemas.openxmlformats.org/officeDocument/2006/relationships/image" Target="../media/image43.png"/><Relationship Id="rId6" Type="http://schemas.openxmlformats.org/officeDocument/2006/relationships/image" Target="../media/image40.png"/><Relationship Id="rId7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6.jpg"/><Relationship Id="rId4" Type="http://schemas.openxmlformats.org/officeDocument/2006/relationships/image" Target="../media/image60.jpg"/><Relationship Id="rId5" Type="http://schemas.openxmlformats.org/officeDocument/2006/relationships/image" Target="../media/image71.jpg"/><Relationship Id="rId6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5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Relationship Id="rId4" Type="http://schemas.openxmlformats.org/officeDocument/2006/relationships/image" Target="../media/image50.jpg"/><Relationship Id="rId5" Type="http://schemas.openxmlformats.org/officeDocument/2006/relationships/image" Target="../media/image52.jpg"/><Relationship Id="rId6" Type="http://schemas.openxmlformats.org/officeDocument/2006/relationships/image" Target="../media/image5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49.png"/><Relationship Id="rId5" Type="http://schemas.openxmlformats.org/officeDocument/2006/relationships/image" Target="../media/image48.png"/><Relationship Id="rId6" Type="http://schemas.openxmlformats.org/officeDocument/2006/relationships/image" Target="../media/image6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7.png"/><Relationship Id="rId4" Type="http://schemas.openxmlformats.org/officeDocument/2006/relationships/image" Target="../media/image64.png"/><Relationship Id="rId5" Type="http://schemas.openxmlformats.org/officeDocument/2006/relationships/image" Target="../media/image27.png"/><Relationship Id="rId6" Type="http://schemas.openxmlformats.org/officeDocument/2006/relationships/image" Target="../media/image6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Relationship Id="rId4" Type="http://schemas.openxmlformats.org/officeDocument/2006/relationships/image" Target="../media/image65.png"/><Relationship Id="rId5" Type="http://schemas.openxmlformats.org/officeDocument/2006/relationships/image" Target="../media/image62.png"/><Relationship Id="rId6" Type="http://schemas.openxmlformats.org/officeDocument/2006/relationships/image" Target="../media/image7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Relationship Id="rId4" Type="http://schemas.openxmlformats.org/officeDocument/2006/relationships/image" Target="../media/image67.png"/><Relationship Id="rId5" Type="http://schemas.openxmlformats.org/officeDocument/2006/relationships/image" Target="../media/image66.png"/><Relationship Id="rId6" Type="http://schemas.openxmlformats.org/officeDocument/2006/relationships/image" Target="../media/image6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75.png"/><Relationship Id="rId5" Type="http://schemas.openxmlformats.org/officeDocument/2006/relationships/image" Target="../media/image74.png"/><Relationship Id="rId6" Type="http://schemas.openxmlformats.org/officeDocument/2006/relationships/image" Target="../media/image7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85.png"/><Relationship Id="rId5" Type="http://schemas.openxmlformats.org/officeDocument/2006/relationships/image" Target="../media/image87.png"/><Relationship Id="rId6" Type="http://schemas.openxmlformats.org/officeDocument/2006/relationships/image" Target="../media/image91.png"/><Relationship Id="rId7" Type="http://schemas.openxmlformats.org/officeDocument/2006/relationships/image" Target="../media/image89.png"/><Relationship Id="rId8" Type="http://schemas.openxmlformats.org/officeDocument/2006/relationships/image" Target="../media/image8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4" Type="http://schemas.openxmlformats.org/officeDocument/2006/relationships/image" Target="../media/image79.png"/><Relationship Id="rId5" Type="http://schemas.openxmlformats.org/officeDocument/2006/relationships/image" Target="../media/image76.png"/><Relationship Id="rId6" Type="http://schemas.openxmlformats.org/officeDocument/2006/relationships/image" Target="../media/image8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Relationship Id="rId4" Type="http://schemas.openxmlformats.org/officeDocument/2006/relationships/image" Target="../media/image80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6.jpg"/><Relationship Id="rId4" Type="http://schemas.openxmlformats.org/officeDocument/2006/relationships/image" Target="../media/image17.png"/><Relationship Id="rId5" Type="http://schemas.openxmlformats.org/officeDocument/2006/relationships/image" Target="../media/image9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hyperlink" Target="mailto:krsl@yandex.ru" TargetMode="External"/><Relationship Id="rId4" Type="http://schemas.openxmlformats.org/officeDocument/2006/relationships/hyperlink" Target="http://www.sun-stars.ru" TargetMode="External"/><Relationship Id="rId5" Type="http://schemas.openxmlformats.org/officeDocument/2006/relationships/image" Target="../media/image77.png"/><Relationship Id="rId6" Type="http://schemas.openxmlformats.org/officeDocument/2006/relationships/image" Target="../media/image22.png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44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44000"/>
          </a:blip>
          <a:srcRect b="0" l="0" r="882" t="16290"/>
          <a:stretch/>
        </p:blipFill>
        <p:spPr>
          <a:xfrm>
            <a:off x="0" y="0"/>
            <a:ext cx="914399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агентство Sun&amp;Stars</a:t>
            </a:r>
            <a:endParaRPr b="1" sz="4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FDD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портфолио ключевых проектов</a:t>
            </a:r>
            <a:endParaRPr sz="1800">
              <a:solidFill>
                <a:srgbClr val="FFDD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18100" l="39074" r="37733" t="61422"/>
          <a:stretch/>
        </p:blipFill>
        <p:spPr>
          <a:xfrm>
            <a:off x="3511625" y="3663675"/>
            <a:ext cx="2120750" cy="64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96425" y="-1155400"/>
            <a:ext cx="2773026" cy="2919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70649" l="44672" r="35816" t="0"/>
          <a:stretch/>
        </p:blipFill>
        <p:spPr>
          <a:xfrm>
            <a:off x="8233125" y="3836200"/>
            <a:ext cx="382950" cy="5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6">
            <a:alphaModFix/>
          </a:blip>
          <a:srcRect b="70649" l="44672" r="35816" t="0"/>
          <a:stretch/>
        </p:blipFill>
        <p:spPr>
          <a:xfrm>
            <a:off x="7553575" y="4310075"/>
            <a:ext cx="227482" cy="3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6">
            <a:alphaModFix/>
          </a:blip>
          <a:srcRect b="3148" l="62137" r="0" t="47435"/>
          <a:stretch/>
        </p:blipFill>
        <p:spPr>
          <a:xfrm>
            <a:off x="2066200" y="657625"/>
            <a:ext cx="303725" cy="396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0"/>
            <a:ext cx="4336500" cy="596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124D"/>
              </a:solidFill>
            </a:endParaRPr>
          </a:p>
        </p:txBody>
      </p:sp>
      <p:sp>
        <p:nvSpPr>
          <p:cNvPr id="67" name="Google Shape;67;p14"/>
          <p:cNvSpPr txBox="1"/>
          <p:nvPr>
            <p:ph type="title"/>
          </p:nvPr>
        </p:nvSpPr>
        <p:spPr>
          <a:xfrm>
            <a:off x="962550" y="89925"/>
            <a:ext cx="2411400" cy="4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Open Sans"/>
                <a:ea typeface="Open Sans"/>
                <a:cs typeface="Open Sans"/>
                <a:sym typeface="Open Sans"/>
              </a:rPr>
              <a:t>А</a:t>
            </a:r>
            <a:r>
              <a:rPr b="1" lang="ru" sz="1800">
                <a:latin typeface="Open Sans"/>
                <a:ea typeface="Open Sans"/>
                <a:cs typeface="Open Sans"/>
                <a:sym typeface="Open Sans"/>
              </a:rPr>
              <a:t>гентство Sun&amp;Stars</a:t>
            </a:r>
            <a:endParaRPr b="1"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243275" y="830200"/>
            <a:ext cx="3930300" cy="396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b="1"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  <a:r>
              <a:rPr b="1"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гентство</a:t>
            </a:r>
            <a:r>
              <a:rPr b="1"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Sun&amp;Stars основано в 1999 году</a:t>
            </a:r>
            <a:endParaRPr b="1"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b="1"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Специализация –</a:t>
            </a: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организация корпоративных и деловых мероприятий для компаний регионального и федерального бизнеса, для гос.заказчика  </a:t>
            </a:r>
            <a:endParaRPr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Проводим проекты в онлайн и офлайн форматах</a:t>
            </a:r>
            <a:endParaRPr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Собственная</a:t>
            </a: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служба кейтеринга</a:t>
            </a:r>
            <a:endParaRPr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Букинг артистов, селебрити, лидеров мнений из различных индустрий</a:t>
            </a:r>
            <a:endParaRPr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Дизайн, декор, видеопродакшн</a:t>
            </a:r>
            <a:endParaRPr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Сувенирная продукция и корпоративный мерч</a:t>
            </a:r>
            <a:br>
              <a:rPr lang="ru" sz="181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817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533"/>
              <a:buFont typeface="Arial"/>
              <a:buNone/>
            </a:pPr>
            <a:r>
              <a:rPr lang="ru" sz="1817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Проект ВРЕМЯ:HR, объединяющий hr-директоров, собственников бизнеса, топ-менеджеров, специалистов по управлению персоналом разного профиля. Серия мероприятий: бизнес-завтраки и конференции.</a:t>
            </a:r>
            <a:endParaRPr sz="1817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4336375" y="596100"/>
            <a:ext cx="4807500" cy="4547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0124D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842800" y="99375"/>
            <a:ext cx="18606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b="1" lang="ru" sz="167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Нам доверяют</a:t>
            </a:r>
            <a:endParaRPr b="1" sz="167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0" l="0" r="0" t="19290"/>
          <a:stretch/>
        </p:blipFill>
        <p:spPr>
          <a:xfrm>
            <a:off x="4412150" y="950600"/>
            <a:ext cx="4576799" cy="207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2050" y="3115227"/>
            <a:ext cx="615651" cy="39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3850" y="3154950"/>
            <a:ext cx="615648" cy="36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6335" y="3106227"/>
            <a:ext cx="667786" cy="397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40941" y="3100400"/>
            <a:ext cx="697764" cy="4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 rotWithShape="1">
          <a:blip r:embed="rId8">
            <a:alphaModFix/>
          </a:blip>
          <a:srcRect b="12495" l="0" r="0" t="12503"/>
          <a:stretch/>
        </p:blipFill>
        <p:spPr>
          <a:xfrm>
            <a:off x="6185050" y="3691762"/>
            <a:ext cx="619500" cy="46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11255" y="3107501"/>
            <a:ext cx="667796" cy="383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90513" y="3694838"/>
            <a:ext cx="852449" cy="46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11">
            <a:alphaModFix/>
          </a:blip>
          <a:srcRect b="17987" l="17155" r="14553" t="13726"/>
          <a:stretch/>
        </p:blipFill>
        <p:spPr>
          <a:xfrm>
            <a:off x="7567167" y="3100400"/>
            <a:ext cx="615648" cy="39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014288" y="3725437"/>
            <a:ext cx="507299" cy="42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 rotWithShape="1">
          <a:blip r:embed="rId13">
            <a:alphaModFix/>
          </a:blip>
          <a:srcRect b="0" l="23156" r="19053" t="0"/>
          <a:stretch/>
        </p:blipFill>
        <p:spPr>
          <a:xfrm>
            <a:off x="7833275" y="3710588"/>
            <a:ext cx="438691" cy="4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414989" y="3712550"/>
            <a:ext cx="564068" cy="42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 rotWithShape="1">
          <a:blip r:embed="rId15">
            <a:alphaModFix/>
          </a:blip>
          <a:srcRect b="69144" l="3700" r="65751" t="3649"/>
          <a:stretch/>
        </p:blipFill>
        <p:spPr>
          <a:xfrm>
            <a:off x="8335449" y="463425"/>
            <a:ext cx="411800" cy="3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62847" y="3629847"/>
            <a:ext cx="48558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51725" y="4361084"/>
            <a:ext cx="834437" cy="25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445005" y="4349403"/>
            <a:ext cx="736233" cy="27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340085" y="4404863"/>
            <a:ext cx="945810" cy="16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20">
            <a:alphaModFix/>
          </a:blip>
          <a:srcRect b="36679" l="6084" r="7857" t="37129"/>
          <a:stretch/>
        </p:blipFill>
        <p:spPr>
          <a:xfrm>
            <a:off x="7444738" y="4350440"/>
            <a:ext cx="928384" cy="27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531968" y="4304975"/>
            <a:ext cx="496557" cy="3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4"/>
          <p:cNvPicPr preferRelativeResize="0"/>
          <p:nvPr/>
        </p:nvPicPr>
        <p:blipFill rotWithShape="1">
          <a:blip r:embed="rId15">
            <a:alphaModFix/>
          </a:blip>
          <a:srcRect b="26340" l="34389" r="33068" t="31175"/>
          <a:stretch/>
        </p:blipFill>
        <p:spPr>
          <a:xfrm>
            <a:off x="3517775" y="4538675"/>
            <a:ext cx="194990" cy="2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 rotWithShape="1">
          <a:blip r:embed="rId15">
            <a:alphaModFix/>
          </a:blip>
          <a:srcRect b="69144" l="3700" r="65751" t="3649"/>
          <a:stretch/>
        </p:blipFill>
        <p:spPr>
          <a:xfrm>
            <a:off x="3797349" y="4627325"/>
            <a:ext cx="411800" cy="3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15">
            <a:alphaModFix/>
          </a:blip>
          <a:srcRect b="1470" l="3700" r="65751" t="58792"/>
          <a:stretch/>
        </p:blipFill>
        <p:spPr>
          <a:xfrm>
            <a:off x="3905750" y="950600"/>
            <a:ext cx="195000" cy="253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/>
          <p:nvPr/>
        </p:nvSpPr>
        <p:spPr>
          <a:xfrm>
            <a:off x="2553225" y="2123500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5"/>
          <p:cNvSpPr txBox="1"/>
          <p:nvPr/>
        </p:nvSpPr>
        <p:spPr>
          <a:xfrm>
            <a:off x="3096275" y="1076325"/>
            <a:ext cx="17712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трехдневное мероприятие “Человек года Росатома”</a:t>
            </a:r>
            <a:endParaRPr sz="7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5038963" y="10763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6960500" y="10763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1200 человек</a:t>
            </a:r>
            <a:endParaRPr/>
          </a:p>
        </p:txBody>
      </p:sp>
      <p:cxnSp>
        <p:nvCxnSpPr>
          <p:cNvPr id="102" name="Google Shape;102;p15"/>
          <p:cNvCxnSpPr/>
          <p:nvPr/>
        </p:nvCxnSpPr>
        <p:spPr>
          <a:xfrm>
            <a:off x="4908350" y="11628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5"/>
          <p:cNvCxnSpPr/>
          <p:nvPr/>
        </p:nvCxnSpPr>
        <p:spPr>
          <a:xfrm>
            <a:off x="6786900" y="11628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" name="Google Shape;104;p15"/>
          <p:cNvSpPr txBox="1"/>
          <p:nvPr>
            <p:ph type="title"/>
          </p:nvPr>
        </p:nvSpPr>
        <p:spPr>
          <a:xfrm>
            <a:off x="4908350" y="145950"/>
            <a:ext cx="399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020">
                <a:latin typeface="Open Sans"/>
                <a:ea typeface="Open Sans"/>
                <a:cs typeface="Open Sans"/>
                <a:sym typeface="Open Sans"/>
              </a:rPr>
              <a:t>Госкорпорация Росатом</a:t>
            </a:r>
            <a:endParaRPr b="1" sz="202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5"/>
          <p:cNvSpPr txBox="1"/>
          <p:nvPr>
            <p:ph idx="1" type="body"/>
          </p:nvPr>
        </p:nvSpPr>
        <p:spPr>
          <a:xfrm>
            <a:off x="3219600" y="2152150"/>
            <a:ext cx="5838300" cy="29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002444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rgbClr val="002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вечерних мероприятий на теплоходах в акватории Нижнего Новгорода для всех участников проекта</a:t>
            </a:r>
            <a:endParaRPr sz="10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</a:t>
            </a: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рганизация программы на теплоходе для вип-гостей, включая концерт группы «Фрукты»</a:t>
            </a:r>
            <a:endParaRPr sz="10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городской экскурсии для всех участников проекта</a:t>
            </a:r>
            <a:endParaRPr sz="10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</a:t>
            </a: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транспортной логистики проекта</a:t>
            </a:r>
            <a:endParaRPr sz="10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проекта персоналом в течение 3 дней: менеджеры, хостес, хелперы, охрана, артисты </a:t>
            </a:r>
            <a:endParaRPr sz="10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</a:t>
            </a: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праздничного</a:t>
            </a:r>
            <a:r>
              <a:rPr lang="ru" sz="10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обеда в финальный день проекта на “Нижегородской ярмарке” с фотографированием на 800 человек - гостей обеда</a:t>
            </a:r>
            <a:endParaRPr sz="1100">
              <a:solidFill>
                <a:srgbClr val="002444"/>
              </a:solidFill>
            </a:endParaRPr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26035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308407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35313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383466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413801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46194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 rotWithShape="1">
          <a:blip r:embed="rId4">
            <a:alphaModFix/>
          </a:blip>
          <a:srcRect b="0" l="10346" r="14137" t="0"/>
          <a:stretch/>
        </p:blipFill>
        <p:spPr>
          <a:xfrm>
            <a:off x="0" y="0"/>
            <a:ext cx="2553226" cy="119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5">
            <a:alphaModFix/>
          </a:blip>
          <a:srcRect b="0" l="14413" r="0" t="-1020"/>
          <a:stretch/>
        </p:blipFill>
        <p:spPr>
          <a:xfrm>
            <a:off x="0" y="3135800"/>
            <a:ext cx="2553226" cy="20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/>
          <p:cNvPicPr preferRelativeResize="0"/>
          <p:nvPr/>
        </p:nvPicPr>
        <p:blipFill rotWithShape="1">
          <a:blip r:embed="rId6">
            <a:alphaModFix/>
          </a:blip>
          <a:srcRect b="0" l="13920" r="8229" t="0"/>
          <a:stretch/>
        </p:blipFill>
        <p:spPr>
          <a:xfrm>
            <a:off x="0" y="1193938"/>
            <a:ext cx="2553226" cy="2007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2553225" y="1962600"/>
            <a:ext cx="6597900" cy="3181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>
            <a:off x="7175" y="0"/>
            <a:ext cx="9144000" cy="670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6"/>
          <p:cNvSpPr txBox="1"/>
          <p:nvPr>
            <p:ph idx="1" type="body"/>
          </p:nvPr>
        </p:nvSpPr>
        <p:spPr>
          <a:xfrm>
            <a:off x="3223325" y="2029575"/>
            <a:ext cx="5622600" cy="27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r>
              <a:rPr b="1" lang="ru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спортивных и развлекательных мероприятий в рамках Спартакиады для работников из всех российских регионов присутствия компании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логики и сценария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логистика, трансфер и размещение гостей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лендинга и приложения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и декор загородной спортивной турбазы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постановка сценических номеров для церемоний открытия и закрытия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видеоконтента: отчетные ролики и видео-дневники соревнований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кейтеринг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проекта под ключ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7374850" y="129200"/>
            <a:ext cx="1452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ПАО Лукойл</a:t>
            </a:r>
            <a:endParaRPr sz="1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3147125" y="916038"/>
            <a:ext cx="19563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7-я спартакиада работников организаций группы “Лукойл”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5337900" y="922825"/>
            <a:ext cx="15129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7123225" y="932775"/>
            <a:ext cx="17319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1000 человек</a:t>
            </a:r>
            <a:endParaRPr/>
          </a:p>
        </p:txBody>
      </p:sp>
      <p:pic>
        <p:nvPicPr>
          <p:cNvPr id="126" name="Google Shape;126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23405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27486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299130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32339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347660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37192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393180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41443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42850" y="438700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4765025"/>
            <a:ext cx="180475" cy="168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16"/>
          <p:cNvCxnSpPr/>
          <p:nvPr/>
        </p:nvCxnSpPr>
        <p:spPr>
          <a:xfrm>
            <a:off x="5196100" y="1002588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16"/>
          <p:cNvCxnSpPr/>
          <p:nvPr/>
        </p:nvCxnSpPr>
        <p:spPr>
          <a:xfrm>
            <a:off x="6946475" y="99191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8" name="Google Shape;138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25235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29316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31742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34169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36595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39022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41147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43273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 rotWithShape="1">
          <a:blip r:embed="rId4">
            <a:alphaModFix/>
          </a:blip>
          <a:srcRect b="23612" l="31484" r="41313" t="50971"/>
          <a:stretch/>
        </p:blipFill>
        <p:spPr>
          <a:xfrm>
            <a:off x="3042850" y="45699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psv4.userapi.com/c532036/u26128311/docs/d20/17cf97458b47/slayd_lukoyl.jpg?extra=_oLr8Z1zbyef_c8eJXh0r47HbLlJVWfAxtXzBFA_uQpBSKW0raKqHOXWZLRAVMGIVEHYba0GGvE-X5fyUf3FM5jNi446pD9p4dgh9zE5m1NyygoIbF1KERKAvu1XCUCVNeMzZi9YrOjDXONajffxBQ" id="147" name="Google Shape;147;p16"/>
          <p:cNvPicPr preferRelativeResize="0"/>
          <p:nvPr/>
        </p:nvPicPr>
        <p:blipFill rotWithShape="1">
          <a:blip r:embed="rId5">
            <a:alphaModFix/>
          </a:blip>
          <a:srcRect b="0" l="2665" r="66913" t="0"/>
          <a:stretch/>
        </p:blipFill>
        <p:spPr>
          <a:xfrm>
            <a:off x="0" y="0"/>
            <a:ext cx="27818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2553225" y="1992600"/>
            <a:ext cx="6597900" cy="3150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-575" y="0"/>
            <a:ext cx="9144000" cy="670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3226850" y="2524775"/>
            <a:ext cx="5447100" cy="16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тематической концепции и сценария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создание фирменного стиля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праздничной программы с выступлением Стаса Михайлова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полное техническое оснащение площадки проведения “Арена 2000 Локомотив” 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создание видео и фото контента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логистика проекта (г.Ярославль)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6486100" y="129200"/>
            <a:ext cx="2350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ПАО Славнефть-Янос</a:t>
            </a:r>
            <a:endParaRPr sz="1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3226575" y="931050"/>
            <a:ext cx="1554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праздничный концерт к 60-летию компании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157" name="Google Shape;157;p17"/>
          <p:cNvPicPr preferRelativeResize="0"/>
          <p:nvPr/>
        </p:nvPicPr>
        <p:blipFill rotWithShape="1">
          <a:blip r:embed="rId3">
            <a:alphaModFix/>
          </a:blip>
          <a:srcRect b="0" l="0" r="0" t="6297"/>
          <a:stretch/>
        </p:blipFill>
        <p:spPr>
          <a:xfrm>
            <a:off x="-575" y="0"/>
            <a:ext cx="2714276" cy="1697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5" y="1665887"/>
            <a:ext cx="2714276" cy="181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76" y="3331771"/>
            <a:ext cx="2714276" cy="181173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/>
        </p:nvSpPr>
        <p:spPr>
          <a:xfrm>
            <a:off x="5044650" y="940488"/>
            <a:ext cx="14577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6824075" y="931050"/>
            <a:ext cx="18099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3000 человек</a:t>
            </a:r>
            <a:endParaRPr/>
          </a:p>
        </p:txBody>
      </p:sp>
      <p:pic>
        <p:nvPicPr>
          <p:cNvPr id="162" name="Google Shape;162;p17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96750" y="3014100"/>
            <a:ext cx="130099" cy="1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96750" y="3243766"/>
            <a:ext cx="130099" cy="1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7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96750" y="3473422"/>
            <a:ext cx="130099" cy="1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96750" y="3691087"/>
            <a:ext cx="130099" cy="1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96750" y="3932724"/>
            <a:ext cx="130099" cy="129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96750" y="4174378"/>
            <a:ext cx="130099" cy="1293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17"/>
          <p:cNvCxnSpPr/>
          <p:nvPr/>
        </p:nvCxnSpPr>
        <p:spPr>
          <a:xfrm>
            <a:off x="4895600" y="101030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" name="Google Shape;169;p17"/>
          <p:cNvCxnSpPr/>
          <p:nvPr/>
        </p:nvCxnSpPr>
        <p:spPr>
          <a:xfrm>
            <a:off x="6651400" y="101031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/>
        </p:nvSpPr>
        <p:spPr>
          <a:xfrm>
            <a:off x="2553225" y="1962600"/>
            <a:ext cx="6597900" cy="3181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8"/>
          <p:cNvSpPr/>
          <p:nvPr/>
        </p:nvSpPr>
        <p:spPr>
          <a:xfrm>
            <a:off x="-575" y="3350"/>
            <a:ext cx="9144000" cy="667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8"/>
          <p:cNvSpPr txBox="1"/>
          <p:nvPr>
            <p:ph idx="1" type="body"/>
          </p:nvPr>
        </p:nvSpPr>
        <p:spPr>
          <a:xfrm>
            <a:off x="3223225" y="2288800"/>
            <a:ext cx="4933800" cy="24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концепции, нейминга и сценария мероприятия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постановка и режиссура церемоний открытия и закрытия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спортивной и развлекательной части мероприятия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досуга участников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и брендинг площадки проведения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видеотрансляции соревнования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гала-ужина для участников “ОМКиады” </a:t>
            </a:r>
            <a:endParaRPr sz="1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7" name="Google Shape;177;p18"/>
          <p:cNvSpPr txBox="1"/>
          <p:nvPr/>
        </p:nvSpPr>
        <p:spPr>
          <a:xfrm>
            <a:off x="4028075" y="129200"/>
            <a:ext cx="4813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Объединенная металлургическая компания</a:t>
            </a:r>
            <a:endParaRPr sz="18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3125850" y="926775"/>
            <a:ext cx="1795200" cy="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корпоративная 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спартакиада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713702" cy="180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37602"/>
            <a:ext cx="2713702" cy="180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8"/>
          <p:cNvPicPr preferRelativeResize="0"/>
          <p:nvPr/>
        </p:nvPicPr>
        <p:blipFill rotWithShape="1">
          <a:blip r:embed="rId5">
            <a:alphaModFix/>
          </a:blip>
          <a:srcRect b="0" l="0" r="0" t="6165"/>
          <a:stretch/>
        </p:blipFill>
        <p:spPr>
          <a:xfrm>
            <a:off x="0" y="3446300"/>
            <a:ext cx="2713702" cy="16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8"/>
          <p:cNvSpPr txBox="1"/>
          <p:nvPr/>
        </p:nvSpPr>
        <p:spPr>
          <a:xfrm>
            <a:off x="4869713" y="926775"/>
            <a:ext cx="20355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спортивные командные соревнования “ОМКиада”</a:t>
            </a:r>
            <a:endParaRPr/>
          </a:p>
        </p:txBody>
      </p:sp>
      <p:sp>
        <p:nvSpPr>
          <p:cNvPr id="183" name="Google Shape;183;p18"/>
          <p:cNvSpPr txBox="1"/>
          <p:nvPr/>
        </p:nvSpPr>
        <p:spPr>
          <a:xfrm>
            <a:off x="6853875" y="926775"/>
            <a:ext cx="17952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&gt;250 человек</a:t>
            </a:r>
            <a:endParaRPr/>
          </a:p>
        </p:txBody>
      </p:sp>
      <p:pic>
        <p:nvPicPr>
          <p:cNvPr id="184" name="Google Shape;184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2777800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3010700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3243600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3447808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3652004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3884904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4117804"/>
            <a:ext cx="157124" cy="167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42750" y="4350704"/>
            <a:ext cx="157124" cy="1670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8"/>
          <p:cNvCxnSpPr/>
          <p:nvPr/>
        </p:nvCxnSpPr>
        <p:spPr>
          <a:xfrm>
            <a:off x="4697725" y="10068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18"/>
          <p:cNvCxnSpPr/>
          <p:nvPr/>
        </p:nvCxnSpPr>
        <p:spPr>
          <a:xfrm>
            <a:off x="6599975" y="1006875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"/>
          <p:cNvSpPr/>
          <p:nvPr/>
        </p:nvSpPr>
        <p:spPr>
          <a:xfrm>
            <a:off x="2553225" y="2282775"/>
            <a:ext cx="6597900" cy="28608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-575" y="-10450"/>
            <a:ext cx="9144000" cy="681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9"/>
          <p:cNvSpPr txBox="1"/>
          <p:nvPr>
            <p:ph idx="1" type="body"/>
          </p:nvPr>
        </p:nvSpPr>
        <p:spPr>
          <a:xfrm>
            <a:off x="3231075" y="2906625"/>
            <a:ext cx="4996500" cy="14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создание концепции праздника в формате театрального фестиваля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визуального стиля и декора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выступления Сергея Лазарева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постановка шоу-номеров с участием сотрудников компании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интерактивных активностей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01" name="Google Shape;201;p19"/>
          <p:cNvSpPr txBox="1"/>
          <p:nvPr/>
        </p:nvSpPr>
        <p:spPr>
          <a:xfrm>
            <a:off x="3194700" y="3350"/>
            <a:ext cx="56220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АО Атомстройэкспорт (инжиниринговый дивизион госкорпорации Росатом)</a:t>
            </a:r>
            <a:endParaRPr sz="1500">
              <a:solidFill>
                <a:schemeClr val="dk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02" name="Google Shape;202;p19"/>
          <p:cNvSpPr txBox="1"/>
          <p:nvPr/>
        </p:nvSpPr>
        <p:spPr>
          <a:xfrm>
            <a:off x="3231075" y="1083050"/>
            <a:ext cx="1659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День работника атомной промышленности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7001675" y="1083063"/>
            <a:ext cx="16062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региональное корпоративное событие</a:t>
            </a: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5076250" y="1083050"/>
            <a:ext cx="1659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1400 человек</a:t>
            </a:r>
            <a:endParaRPr/>
          </a:p>
        </p:txBody>
      </p:sp>
      <p:pic>
        <p:nvPicPr>
          <p:cNvPr id="205" name="Google Shape;205;p1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88200" y="33482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88200" y="35683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88200" y="3799763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88200" y="4031138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88200" y="4273800"/>
            <a:ext cx="180475" cy="168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19"/>
          <p:cNvCxnSpPr/>
          <p:nvPr/>
        </p:nvCxnSpPr>
        <p:spPr>
          <a:xfrm>
            <a:off x="4992200" y="116271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19"/>
          <p:cNvCxnSpPr/>
          <p:nvPr/>
        </p:nvCxnSpPr>
        <p:spPr>
          <a:xfrm>
            <a:off x="6857825" y="116271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12" name="Google Shape;212;p19"/>
          <p:cNvPicPr preferRelativeResize="0"/>
          <p:nvPr/>
        </p:nvPicPr>
        <p:blipFill rotWithShape="1">
          <a:blip r:embed="rId4">
            <a:alphaModFix/>
          </a:blip>
          <a:srcRect b="0" l="1919" r="67032" t="0"/>
          <a:stretch/>
        </p:blipFill>
        <p:spPr>
          <a:xfrm>
            <a:off x="-575" y="-5250"/>
            <a:ext cx="2844325" cy="51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"/>
          <p:cNvSpPr/>
          <p:nvPr/>
        </p:nvSpPr>
        <p:spPr>
          <a:xfrm>
            <a:off x="2553225" y="2123500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0"/>
          <p:cNvSpPr/>
          <p:nvPr/>
        </p:nvSpPr>
        <p:spPr>
          <a:xfrm>
            <a:off x="-575" y="0"/>
            <a:ext cx="9144000" cy="670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"/>
          <p:cNvSpPr txBox="1"/>
          <p:nvPr>
            <p:ph idx="1" type="body"/>
          </p:nvPr>
        </p:nvSpPr>
        <p:spPr>
          <a:xfrm>
            <a:off x="3238700" y="2350638"/>
            <a:ext cx="4786800" cy="24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концепции мероприятия 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всех составляющих блоков мероприятия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оформление, застройка и декор площадки (цех)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прием делегации из первых лиц Нижегородской области и первых лиц Республики Беларусь во главе с Министром промышленности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фото и видеосъемка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 площадки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от агентства с обслуживанием vip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20" name="Google Shape;220;p20"/>
          <p:cNvSpPr txBox="1"/>
          <p:nvPr/>
        </p:nvSpPr>
        <p:spPr>
          <a:xfrm>
            <a:off x="6503275" y="65150"/>
            <a:ext cx="235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2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Нижэкотранс</a:t>
            </a:r>
            <a:endParaRPr sz="22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21" name="Google Shape;221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28679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100187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347382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571872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043578"/>
            <a:ext cx="140049" cy="13784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0"/>
          <p:cNvSpPr txBox="1"/>
          <p:nvPr/>
        </p:nvSpPr>
        <p:spPr>
          <a:xfrm>
            <a:off x="3238700" y="920313"/>
            <a:ext cx="14001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торжественное открытие производства 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27" name="Google Shape;227;p20"/>
          <p:cNvSpPr txBox="1"/>
          <p:nvPr/>
        </p:nvSpPr>
        <p:spPr>
          <a:xfrm>
            <a:off x="4923788" y="9203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latin typeface="Open Sans"/>
                <a:ea typeface="Open Sans"/>
                <a:cs typeface="Open Sans"/>
                <a:sym typeface="Open Sans"/>
              </a:rPr>
              <a:t>бизнес</a:t>
            </a:r>
            <a:endParaRPr sz="9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" name="Google Shape;228;p20"/>
          <p:cNvSpPr txBox="1"/>
          <p:nvPr/>
        </p:nvSpPr>
        <p:spPr>
          <a:xfrm>
            <a:off x="6826075" y="9203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до 100 человек</a:t>
            </a:r>
            <a:endParaRPr/>
          </a:p>
        </p:txBody>
      </p:sp>
      <p:cxnSp>
        <p:nvCxnSpPr>
          <p:cNvPr id="229" name="Google Shape;229;p20"/>
          <p:cNvCxnSpPr/>
          <p:nvPr/>
        </p:nvCxnSpPr>
        <p:spPr>
          <a:xfrm>
            <a:off x="4773925" y="1006863"/>
            <a:ext cx="3000" cy="8130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30" name="Google Shape;230;p20"/>
          <p:cNvPicPr preferRelativeResize="0"/>
          <p:nvPr/>
        </p:nvPicPr>
        <p:blipFill rotWithShape="1">
          <a:blip r:embed="rId4">
            <a:alphaModFix/>
          </a:blip>
          <a:srcRect b="8358" l="0" r="8358" t="0"/>
          <a:stretch/>
        </p:blipFill>
        <p:spPr>
          <a:xfrm>
            <a:off x="0" y="0"/>
            <a:ext cx="2553225" cy="17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3441350"/>
            <a:ext cx="2553225" cy="170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0"/>
          <p:cNvPicPr preferRelativeResize="0"/>
          <p:nvPr/>
        </p:nvPicPr>
        <p:blipFill rotWithShape="1">
          <a:blip r:embed="rId6">
            <a:alphaModFix/>
          </a:blip>
          <a:srcRect b="28743" l="0" r="0" t="18470"/>
          <a:stretch/>
        </p:blipFill>
        <p:spPr>
          <a:xfrm>
            <a:off x="0" y="1673216"/>
            <a:ext cx="2553226" cy="1797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27942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515278"/>
            <a:ext cx="140049" cy="13784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5" name="Google Shape;235;p20"/>
          <p:cNvCxnSpPr/>
          <p:nvPr/>
        </p:nvCxnSpPr>
        <p:spPr>
          <a:xfrm>
            <a:off x="6541100" y="1027863"/>
            <a:ext cx="3000" cy="8130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"/>
          <p:cNvSpPr/>
          <p:nvPr/>
        </p:nvSpPr>
        <p:spPr>
          <a:xfrm>
            <a:off x="2553225" y="2123500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1"/>
          <p:cNvSpPr/>
          <p:nvPr/>
        </p:nvSpPr>
        <p:spPr>
          <a:xfrm>
            <a:off x="-575" y="-28450"/>
            <a:ext cx="9144000" cy="699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1"/>
          <p:cNvSpPr txBox="1"/>
          <p:nvPr>
            <p:ph idx="1" type="body"/>
          </p:nvPr>
        </p:nvSpPr>
        <p:spPr>
          <a:xfrm>
            <a:off x="3229025" y="2296763"/>
            <a:ext cx="4786800" cy="24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креативной концепции мероприятия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создание праздничного фирменного стиля 25-летия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предварительное вовлечение сотрудников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площадки проведения под ключ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декор площадки проведения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логистика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фото и видеосъемка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дневной и вечерней программы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концерт, фейерверк и праздничный флешмоб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от агентства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3" name="Google Shape;243;p21"/>
          <p:cNvSpPr txBox="1"/>
          <p:nvPr/>
        </p:nvSpPr>
        <p:spPr>
          <a:xfrm>
            <a:off x="6067775" y="129200"/>
            <a:ext cx="2784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Аптечная сеть Максавит</a:t>
            </a:r>
            <a:endParaRPr sz="1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244" name="Google Shape;244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28140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012362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210699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386332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562046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737759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94177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13018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30873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502109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69548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713699" cy="1808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75" y="1796024"/>
            <a:ext cx="2713699" cy="1808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1"/>
          <p:cNvPicPr preferRelativeResize="0"/>
          <p:nvPr/>
        </p:nvPicPr>
        <p:blipFill rotWithShape="1">
          <a:blip r:embed="rId6">
            <a:alphaModFix/>
          </a:blip>
          <a:srcRect b="0" l="10938" r="13155" t="34764"/>
          <a:stretch/>
        </p:blipFill>
        <p:spPr>
          <a:xfrm>
            <a:off x="0" y="3604450"/>
            <a:ext cx="2713699" cy="155434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1"/>
          <p:cNvSpPr txBox="1"/>
          <p:nvPr/>
        </p:nvSpPr>
        <p:spPr>
          <a:xfrm>
            <a:off x="3238700" y="996513"/>
            <a:ext cx="14001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25-летие компании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4923788" y="9965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 событие</a:t>
            </a:r>
            <a:endParaRPr/>
          </a:p>
        </p:txBody>
      </p:sp>
      <p:sp>
        <p:nvSpPr>
          <p:cNvPr id="260" name="Google Shape;260;p21"/>
          <p:cNvSpPr txBox="1"/>
          <p:nvPr/>
        </p:nvSpPr>
        <p:spPr>
          <a:xfrm>
            <a:off x="6826075" y="996513"/>
            <a:ext cx="1704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250 человек / сотрудники и партнеры компании</a:t>
            </a:r>
            <a:endParaRPr/>
          </a:p>
        </p:txBody>
      </p:sp>
      <p:cxnSp>
        <p:nvCxnSpPr>
          <p:cNvPr id="261" name="Google Shape;261;p21"/>
          <p:cNvCxnSpPr/>
          <p:nvPr/>
        </p:nvCxnSpPr>
        <p:spPr>
          <a:xfrm>
            <a:off x="4773925" y="10830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1"/>
          <p:cNvCxnSpPr/>
          <p:nvPr/>
        </p:nvCxnSpPr>
        <p:spPr>
          <a:xfrm>
            <a:off x="6652475" y="10830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2"/>
          <p:cNvSpPr/>
          <p:nvPr/>
        </p:nvSpPr>
        <p:spPr>
          <a:xfrm>
            <a:off x="2553225" y="2150550"/>
            <a:ext cx="6597900" cy="2993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2"/>
          <p:cNvSpPr/>
          <p:nvPr/>
        </p:nvSpPr>
        <p:spPr>
          <a:xfrm>
            <a:off x="-575" y="0"/>
            <a:ext cx="9144000" cy="670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2"/>
          <p:cNvSpPr txBox="1"/>
          <p:nvPr>
            <p:ph idx="1" type="body"/>
          </p:nvPr>
        </p:nvSpPr>
        <p:spPr>
          <a:xfrm>
            <a:off x="3310525" y="2321325"/>
            <a:ext cx="4894500" cy="25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и брендинг загородной площадки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логистики гостей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услуги куратора по размещению гостей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сопровождения гостей vip статуса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развлекательной программы и гала-ужина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от агентства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70" name="Google Shape;270;p22"/>
          <p:cNvSpPr txBox="1"/>
          <p:nvPr/>
        </p:nvSpPr>
        <p:spPr>
          <a:xfrm>
            <a:off x="7470475" y="122475"/>
            <a:ext cx="1352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ТНС-Энерго</a:t>
            </a:r>
            <a:endParaRPr sz="1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71" name="Google Shape;271;p22"/>
          <p:cNvSpPr txBox="1"/>
          <p:nvPr/>
        </p:nvSpPr>
        <p:spPr>
          <a:xfrm>
            <a:off x="3234325" y="1089675"/>
            <a:ext cx="1890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Корпоративная спартакиада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72" name="Google Shape;272;p22"/>
          <p:cNvSpPr txBox="1"/>
          <p:nvPr/>
        </p:nvSpPr>
        <p:spPr>
          <a:xfrm>
            <a:off x="5267538" y="1089675"/>
            <a:ext cx="14790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Федеральное</a:t>
            </a:r>
            <a:endParaRPr/>
          </a:p>
        </p:txBody>
      </p:sp>
      <p:sp>
        <p:nvSpPr>
          <p:cNvPr id="273" name="Google Shape;273;p22"/>
          <p:cNvSpPr txBox="1"/>
          <p:nvPr/>
        </p:nvSpPr>
        <p:spPr>
          <a:xfrm>
            <a:off x="6999025" y="1089675"/>
            <a:ext cx="16818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500 человек</a:t>
            </a:r>
            <a:endParaRPr/>
          </a:p>
        </p:txBody>
      </p:sp>
      <p:pic>
        <p:nvPicPr>
          <p:cNvPr id="274" name="Google Shape;274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2934400"/>
            <a:ext cx="168525" cy="163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3162126"/>
            <a:ext cx="168525" cy="163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3389852"/>
            <a:ext cx="168525" cy="16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3617578"/>
            <a:ext cx="168525" cy="16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3845304"/>
            <a:ext cx="168525" cy="16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4073030"/>
            <a:ext cx="168525" cy="16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73550" y="4300757"/>
            <a:ext cx="168525" cy="16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2"/>
          <p:cNvPicPr preferRelativeResize="0"/>
          <p:nvPr/>
        </p:nvPicPr>
        <p:blipFill rotWithShape="1">
          <a:blip r:embed="rId4">
            <a:alphaModFix/>
          </a:blip>
          <a:srcRect b="0" l="2900" r="65882" t="0"/>
          <a:stretch/>
        </p:blipFill>
        <p:spPr>
          <a:xfrm>
            <a:off x="0" y="0"/>
            <a:ext cx="2853826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" name="Google Shape;282;p22"/>
          <p:cNvCxnSpPr/>
          <p:nvPr/>
        </p:nvCxnSpPr>
        <p:spPr>
          <a:xfrm>
            <a:off x="5124925" y="10965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22"/>
          <p:cNvCxnSpPr/>
          <p:nvPr/>
        </p:nvCxnSpPr>
        <p:spPr>
          <a:xfrm>
            <a:off x="6889150" y="1096575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/>
          <p:nvPr/>
        </p:nvSpPr>
        <p:spPr>
          <a:xfrm>
            <a:off x="2553225" y="1962600"/>
            <a:ext cx="6597900" cy="3181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3"/>
          <p:cNvSpPr/>
          <p:nvPr/>
        </p:nvSpPr>
        <p:spPr>
          <a:xfrm>
            <a:off x="-575" y="3350"/>
            <a:ext cx="9144000" cy="667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3"/>
          <p:cNvSpPr txBox="1"/>
          <p:nvPr>
            <p:ph idx="1" type="body"/>
          </p:nvPr>
        </p:nvSpPr>
        <p:spPr>
          <a:xfrm>
            <a:off x="3109300" y="2186625"/>
            <a:ext cx="5731200" cy="21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полноценная медиа кампания в СМИ для привлечения городской аудитории к открытию ТРЦ (публикация pr-материалов в деловых изданиях, создание и размещение контента на городских интернет-порталах с высокой проходимостью)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тематической и визуальной концепции “ГлубокоМодный шопинг”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проведение серии мероприятий выходного дня в ТРЦ с тематическими активностями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лекций от  lifestyle и fashion блогеров города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вечерние концерты в ТРЦ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и изготовление сувенирной продукции в фирменном стиле проекта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 мероприятий, в том числе застройка сцены внутри ТРЦ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дизайн и производство фотозон, расположенных на разных этажах ТРЦ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4336600" y="129200"/>
            <a:ext cx="4533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Торгово-развлекательный центр OCEANIS</a:t>
            </a:r>
            <a:endParaRPr sz="18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292" name="Google Shape;292;p23"/>
          <p:cNvSpPr txBox="1"/>
          <p:nvPr/>
        </p:nvSpPr>
        <p:spPr>
          <a:xfrm>
            <a:off x="3087150" y="917025"/>
            <a:ext cx="19491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серия маркетинговых мероприятий к открытию ТРЦ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293" name="Google Shape;29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1582425"/>
            <a:ext cx="1356864" cy="2033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6858" y="1582425"/>
            <a:ext cx="1356864" cy="2033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0"/>
            <a:ext cx="2713711" cy="181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3"/>
          <p:cNvPicPr preferRelativeResize="0"/>
          <p:nvPr/>
        </p:nvPicPr>
        <p:blipFill rotWithShape="1">
          <a:blip r:embed="rId6">
            <a:alphaModFix/>
          </a:blip>
          <a:srcRect b="0" l="0" r="0" t="13555"/>
          <a:stretch/>
        </p:blipFill>
        <p:spPr>
          <a:xfrm>
            <a:off x="0" y="3615575"/>
            <a:ext cx="2713699" cy="1563824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3"/>
          <p:cNvSpPr txBox="1"/>
          <p:nvPr/>
        </p:nvSpPr>
        <p:spPr>
          <a:xfrm>
            <a:off x="5150000" y="917025"/>
            <a:ext cx="15699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региональное коммерческое событие</a:t>
            </a:r>
            <a:endParaRPr/>
          </a:p>
        </p:txBody>
      </p:sp>
      <p:sp>
        <p:nvSpPr>
          <p:cNvPr id="298" name="Google Shape;298;p23"/>
          <p:cNvSpPr txBox="1"/>
          <p:nvPr/>
        </p:nvSpPr>
        <p:spPr>
          <a:xfrm>
            <a:off x="7001500" y="917013"/>
            <a:ext cx="16824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&gt; 10000 человек</a:t>
            </a:r>
            <a:endParaRPr/>
          </a:p>
        </p:txBody>
      </p:sp>
      <p:pic>
        <p:nvPicPr>
          <p:cNvPr id="299" name="Google Shape;299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2611400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3242314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3443170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3658200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3835302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4055118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4261920"/>
            <a:ext cx="128626" cy="15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3"/>
          <p:cNvPicPr preferRelativeResize="0"/>
          <p:nvPr/>
        </p:nvPicPr>
        <p:blipFill rotWithShape="1">
          <a:blip r:embed="rId7">
            <a:alphaModFix/>
          </a:blip>
          <a:srcRect b="23612" l="31484" r="41313" t="50971"/>
          <a:stretch/>
        </p:blipFill>
        <p:spPr>
          <a:xfrm>
            <a:off x="3015000" y="4468717"/>
            <a:ext cx="128626" cy="1544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7" name="Google Shape;307;p23"/>
          <p:cNvCxnSpPr/>
          <p:nvPr/>
        </p:nvCxnSpPr>
        <p:spPr>
          <a:xfrm>
            <a:off x="5036250" y="962225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" name="Google Shape;308;p23"/>
          <p:cNvCxnSpPr/>
          <p:nvPr/>
        </p:nvCxnSpPr>
        <p:spPr>
          <a:xfrm>
            <a:off x="6822425" y="962225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4"/>
          <p:cNvSpPr/>
          <p:nvPr/>
        </p:nvSpPr>
        <p:spPr>
          <a:xfrm>
            <a:off x="2553225" y="1962600"/>
            <a:ext cx="6597900" cy="3181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4"/>
          <p:cNvSpPr/>
          <p:nvPr/>
        </p:nvSpPr>
        <p:spPr>
          <a:xfrm>
            <a:off x="-575" y="3350"/>
            <a:ext cx="9144000" cy="667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"/>
          <p:cNvSpPr txBox="1"/>
          <p:nvPr>
            <p:ph idx="1" type="body"/>
          </p:nvPr>
        </p:nvSpPr>
        <p:spPr>
          <a:xfrm>
            <a:off x="3210475" y="2247700"/>
            <a:ext cx="5664900" cy="20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дневной и вечерней программы мероприятия на одной из центральных площадей города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режиссура концертной программы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постановка шоу-номеров, выступлений творческих коллективов города и области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постановка показа мод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визуального стиля мероприятия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изготовление элементов декора и фотозон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и координация тематических мастер-классов для гостей праздника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выступление Ирины Дубцовой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4068100" y="129200"/>
            <a:ext cx="4778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А</a:t>
            </a: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дминистрация города Нижнего Новгорода</a:t>
            </a:r>
            <a:endParaRPr sz="1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17" name="Google Shape;317;p24"/>
          <p:cNvSpPr txBox="1"/>
          <p:nvPr/>
        </p:nvSpPr>
        <p:spPr>
          <a:xfrm>
            <a:off x="3011024" y="963875"/>
            <a:ext cx="19761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День города в Советском районе Нижнего Новгорода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318" name="Google Shape;3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713702" cy="1811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27325"/>
            <a:ext cx="2713702" cy="1811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4"/>
          <p:cNvPicPr preferRelativeResize="0"/>
          <p:nvPr/>
        </p:nvPicPr>
        <p:blipFill rotWithShape="1">
          <a:blip r:embed="rId5">
            <a:alphaModFix/>
          </a:blip>
          <a:srcRect b="4546" l="0" r="0" t="1336"/>
          <a:stretch/>
        </p:blipFill>
        <p:spPr>
          <a:xfrm>
            <a:off x="0" y="3438675"/>
            <a:ext cx="2713702" cy="1704823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4"/>
          <p:cNvSpPr txBox="1"/>
          <p:nvPr/>
        </p:nvSpPr>
        <p:spPr>
          <a:xfrm>
            <a:off x="7118263" y="963875"/>
            <a:ext cx="17571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&gt;7000 человек</a:t>
            </a:r>
            <a:endParaRPr/>
          </a:p>
        </p:txBody>
      </p:sp>
      <p:sp>
        <p:nvSpPr>
          <p:cNvPr id="322" name="Google Shape;322;p24"/>
          <p:cNvSpPr txBox="1"/>
          <p:nvPr/>
        </p:nvSpPr>
        <p:spPr>
          <a:xfrm>
            <a:off x="4987125" y="963875"/>
            <a:ext cx="18498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массовое городское событие</a:t>
            </a:r>
            <a:endParaRPr/>
          </a:p>
        </p:txBody>
      </p:sp>
      <p:pic>
        <p:nvPicPr>
          <p:cNvPr id="323" name="Google Shape;323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27341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3195738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3424438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3640213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38882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41147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4308088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4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30000" y="4546288"/>
            <a:ext cx="180475" cy="168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1" name="Google Shape;331;p24"/>
          <p:cNvCxnSpPr/>
          <p:nvPr/>
        </p:nvCxnSpPr>
        <p:spPr>
          <a:xfrm>
            <a:off x="4906675" y="1082238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24"/>
          <p:cNvCxnSpPr/>
          <p:nvPr/>
        </p:nvCxnSpPr>
        <p:spPr>
          <a:xfrm>
            <a:off x="6951125" y="10822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5"/>
          <p:cNvSpPr/>
          <p:nvPr/>
        </p:nvSpPr>
        <p:spPr>
          <a:xfrm>
            <a:off x="2553225" y="2123500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5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5"/>
          <p:cNvSpPr txBox="1"/>
          <p:nvPr/>
        </p:nvSpPr>
        <p:spPr>
          <a:xfrm>
            <a:off x="3096275" y="1076325"/>
            <a:ext cx="17712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20-летие компании</a:t>
            </a:r>
            <a:endParaRPr sz="7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40" name="Google Shape;340;p25"/>
          <p:cNvSpPr txBox="1"/>
          <p:nvPr/>
        </p:nvSpPr>
        <p:spPr>
          <a:xfrm>
            <a:off x="5038963" y="1076313"/>
            <a:ext cx="16173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 и партнерское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41" name="Google Shape;341;p25"/>
          <p:cNvSpPr txBox="1"/>
          <p:nvPr/>
        </p:nvSpPr>
        <p:spPr>
          <a:xfrm>
            <a:off x="6960500" y="10763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400 человек</a:t>
            </a:r>
            <a:endParaRPr/>
          </a:p>
        </p:txBody>
      </p:sp>
      <p:cxnSp>
        <p:nvCxnSpPr>
          <p:cNvPr id="342" name="Google Shape;342;p25"/>
          <p:cNvCxnSpPr/>
          <p:nvPr/>
        </p:nvCxnSpPr>
        <p:spPr>
          <a:xfrm>
            <a:off x="4908350" y="11628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25"/>
          <p:cNvCxnSpPr/>
          <p:nvPr/>
        </p:nvCxnSpPr>
        <p:spPr>
          <a:xfrm>
            <a:off x="6786900" y="11628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" name="Google Shape;344;p25"/>
          <p:cNvSpPr txBox="1"/>
          <p:nvPr>
            <p:ph type="title"/>
          </p:nvPr>
        </p:nvSpPr>
        <p:spPr>
          <a:xfrm>
            <a:off x="2588600" y="145950"/>
            <a:ext cx="6291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020">
                <a:latin typeface="Open Sans ExtraBold"/>
                <a:ea typeface="Open Sans ExtraBold"/>
                <a:cs typeface="Open Sans ExtraBold"/>
                <a:sym typeface="Open Sans ExtraBold"/>
              </a:rPr>
              <a:t>First logistik</a:t>
            </a:r>
            <a:endParaRPr sz="202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45" name="Google Shape;345;p25"/>
          <p:cNvSpPr txBox="1"/>
          <p:nvPr>
            <p:ph idx="1" type="body"/>
          </p:nvPr>
        </p:nvSpPr>
        <p:spPr>
          <a:xfrm>
            <a:off x="3236325" y="2406100"/>
            <a:ext cx="5870400" cy="24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35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 </a:t>
            </a:r>
            <a:endParaRPr b="1" sz="1335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реализация события под ключ</a:t>
            </a:r>
            <a:endParaRPr sz="115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и координация в день проекта масштабной площадки - Стадион Нижний Новгород</a:t>
            </a:r>
            <a:endParaRPr sz="115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сценария, логики, праздничного наполнения мероприятия</a:t>
            </a:r>
            <a:endParaRPr sz="115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проведение благотворительного футбольного матча в рамках мероприятия</a:t>
            </a:r>
            <a:endParaRPr sz="115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</a:t>
            </a: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участия </a:t>
            </a: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звездного гостя в мероприятии - футболиста Алексея Смертина с мотивационным выступлением</a:t>
            </a:r>
            <a:endParaRPr sz="115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5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с ресторанным обслуживанием от агентства</a:t>
            </a:r>
            <a:endParaRPr sz="1150">
              <a:solidFill>
                <a:schemeClr val="dk1"/>
              </a:solidFill>
            </a:endParaRPr>
          </a:p>
        </p:txBody>
      </p:sp>
      <p:pic>
        <p:nvPicPr>
          <p:cNvPr id="346" name="Google Shape;346;p2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2827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31058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35646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383466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41380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64325" y="45635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5"/>
          <p:cNvPicPr preferRelativeResize="0"/>
          <p:nvPr/>
        </p:nvPicPr>
        <p:blipFill rotWithShape="1">
          <a:blip r:embed="rId4">
            <a:alphaModFix/>
          </a:blip>
          <a:srcRect b="0" l="3232" r="0" t="28274"/>
          <a:stretch/>
        </p:blipFill>
        <p:spPr>
          <a:xfrm>
            <a:off x="0" y="0"/>
            <a:ext cx="2553226" cy="1279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5"/>
          <p:cNvPicPr preferRelativeResize="0"/>
          <p:nvPr/>
        </p:nvPicPr>
        <p:blipFill rotWithShape="1">
          <a:blip r:embed="rId5">
            <a:alphaModFix/>
          </a:blip>
          <a:srcRect b="0" l="0" r="0" t="28628"/>
          <a:stretch/>
        </p:blipFill>
        <p:spPr>
          <a:xfrm>
            <a:off x="0" y="944400"/>
            <a:ext cx="2553226" cy="1215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5"/>
          <p:cNvPicPr preferRelativeResize="0"/>
          <p:nvPr/>
        </p:nvPicPr>
        <p:blipFill rotWithShape="1">
          <a:blip r:embed="rId6">
            <a:alphaModFix/>
          </a:blip>
          <a:srcRect b="28393" l="0" r="0" t="33776"/>
          <a:stretch/>
        </p:blipFill>
        <p:spPr>
          <a:xfrm>
            <a:off x="0" y="3702475"/>
            <a:ext cx="2553225" cy="144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 rotWithShape="1">
          <a:blip r:embed="rId7">
            <a:alphaModFix/>
          </a:blip>
          <a:srcRect b="0" l="0" r="0" t="10217"/>
          <a:stretch/>
        </p:blipFill>
        <p:spPr>
          <a:xfrm>
            <a:off x="0" y="2166625"/>
            <a:ext cx="2553226" cy="152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6"/>
          <p:cNvSpPr/>
          <p:nvPr/>
        </p:nvSpPr>
        <p:spPr>
          <a:xfrm>
            <a:off x="2553225" y="2161650"/>
            <a:ext cx="6597900" cy="2982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6"/>
          <p:cNvSpPr/>
          <p:nvPr/>
        </p:nvSpPr>
        <p:spPr>
          <a:xfrm>
            <a:off x="-575" y="3350"/>
            <a:ext cx="9144000" cy="667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6"/>
          <p:cNvSpPr txBox="1"/>
          <p:nvPr>
            <p:ph idx="1" type="body"/>
          </p:nvPr>
        </p:nvSpPr>
        <p:spPr>
          <a:xfrm>
            <a:off x="3231200" y="2446775"/>
            <a:ext cx="4414800" cy="19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креативной концепции события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фирменного стиля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и тематический декор площадки 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сценарий и контент проекта 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постановка шоу-номеров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видеосъемка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3" name="Google Shape;363;p26"/>
          <p:cNvSpPr txBox="1"/>
          <p:nvPr/>
        </p:nvSpPr>
        <p:spPr>
          <a:xfrm>
            <a:off x="6796350" y="75350"/>
            <a:ext cx="2025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Сонет</a:t>
            </a:r>
            <a:endParaRPr sz="22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64" name="Google Shape;364;p26"/>
          <p:cNvSpPr txBox="1"/>
          <p:nvPr/>
        </p:nvSpPr>
        <p:spPr>
          <a:xfrm>
            <a:off x="3229050" y="1019038"/>
            <a:ext cx="13347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20-летие компании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365" name="Google Shape;365;p26"/>
          <p:cNvPicPr preferRelativeResize="0"/>
          <p:nvPr/>
        </p:nvPicPr>
        <p:blipFill rotWithShape="1">
          <a:blip r:embed="rId3">
            <a:alphaModFix/>
          </a:blip>
          <a:srcRect b="0" l="0" r="0" t="15747"/>
          <a:stretch/>
        </p:blipFill>
        <p:spPr>
          <a:xfrm>
            <a:off x="-575" y="3351"/>
            <a:ext cx="2714276" cy="15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5" y="1528650"/>
            <a:ext cx="2714276" cy="181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74" y="3333107"/>
            <a:ext cx="2714276" cy="1810394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6"/>
          <p:cNvSpPr txBox="1"/>
          <p:nvPr/>
        </p:nvSpPr>
        <p:spPr>
          <a:xfrm>
            <a:off x="7093275" y="1019038"/>
            <a:ext cx="16815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250 человек</a:t>
            </a:r>
            <a:endParaRPr/>
          </a:p>
        </p:txBody>
      </p:sp>
      <p:sp>
        <p:nvSpPr>
          <p:cNvPr id="369" name="Google Shape;369;p26"/>
          <p:cNvSpPr txBox="1"/>
          <p:nvPr/>
        </p:nvSpPr>
        <p:spPr>
          <a:xfrm>
            <a:off x="5071663" y="1019050"/>
            <a:ext cx="14727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 и партнерское событие</a:t>
            </a:r>
            <a:endParaRPr/>
          </a:p>
        </p:txBody>
      </p:sp>
      <p:pic>
        <p:nvPicPr>
          <p:cNvPr id="370" name="Google Shape;370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293570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31644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33932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36220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385080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40795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6"/>
          <p:cNvPicPr preferRelativeResize="0"/>
          <p:nvPr/>
        </p:nvPicPr>
        <p:blipFill rotWithShape="1">
          <a:blip r:embed="rId6">
            <a:alphaModFix/>
          </a:blip>
          <a:srcRect b="23612" l="31484" r="41313" t="50971"/>
          <a:stretch/>
        </p:blipFill>
        <p:spPr>
          <a:xfrm>
            <a:off x="3050725" y="4308350"/>
            <a:ext cx="180475" cy="168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26"/>
          <p:cNvCxnSpPr/>
          <p:nvPr/>
        </p:nvCxnSpPr>
        <p:spPr>
          <a:xfrm>
            <a:off x="4807100" y="10830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26"/>
          <p:cNvCxnSpPr/>
          <p:nvPr/>
        </p:nvCxnSpPr>
        <p:spPr>
          <a:xfrm>
            <a:off x="6842100" y="1083075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7"/>
          <p:cNvSpPr/>
          <p:nvPr/>
        </p:nvSpPr>
        <p:spPr>
          <a:xfrm>
            <a:off x="2553225" y="2161650"/>
            <a:ext cx="6597900" cy="2982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7"/>
          <p:cNvSpPr/>
          <p:nvPr/>
        </p:nvSpPr>
        <p:spPr>
          <a:xfrm>
            <a:off x="-575" y="3350"/>
            <a:ext cx="9144000" cy="6672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7"/>
          <p:cNvSpPr txBox="1"/>
          <p:nvPr>
            <p:ph idx="1" type="body"/>
          </p:nvPr>
        </p:nvSpPr>
        <p:spPr>
          <a:xfrm>
            <a:off x="3229050" y="2217475"/>
            <a:ext cx="5914500" cy="19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летнего мероприятия в формате family day: развлекательная программа для взрослых и детей, музыкальное выступление, обеспечение мероприятия собственным кейтерингом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ведение соц сетей компании в период подготовки проектов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вовлечение аудитории, интерактивы. Формирование имиджа компании как активного, современного, надежного работодателя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визуального брендинга проектов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зимний тимбилдинг и праздничный банкет с шоу-программой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создание видеороликов, художественных видеофильмов и тематической мультипликации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новогоднее мероприятие в формате онлайн в собственной студии Sun&amp;Stars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разработка, дизайн, упаковка подарочных наборов и сувенирной продукции для сотрудников и партнеров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6" name="Google Shape;386;p27"/>
          <p:cNvSpPr txBox="1"/>
          <p:nvPr/>
        </p:nvSpPr>
        <p:spPr>
          <a:xfrm>
            <a:off x="7646000" y="129200"/>
            <a:ext cx="118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ЛЕСАВИК</a:t>
            </a:r>
            <a:endParaRPr sz="15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387" name="Google Shape;387;p27"/>
          <p:cNvSpPr txBox="1"/>
          <p:nvPr/>
        </p:nvSpPr>
        <p:spPr>
          <a:xfrm>
            <a:off x="3229050" y="1019038"/>
            <a:ext cx="13347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годовой комплекс мероприятий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8" name="Google Shape;388;p27"/>
          <p:cNvSpPr txBox="1"/>
          <p:nvPr/>
        </p:nvSpPr>
        <p:spPr>
          <a:xfrm>
            <a:off x="7093275" y="1019038"/>
            <a:ext cx="16815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180 человек</a:t>
            </a:r>
            <a:endParaRPr/>
          </a:p>
        </p:txBody>
      </p:sp>
      <p:sp>
        <p:nvSpPr>
          <p:cNvPr id="389" name="Google Shape;389;p27"/>
          <p:cNvSpPr txBox="1"/>
          <p:nvPr/>
        </p:nvSpPr>
        <p:spPr>
          <a:xfrm>
            <a:off x="5071663" y="1019050"/>
            <a:ext cx="14727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</a:t>
            </a:r>
            <a:endParaRPr/>
          </a:p>
        </p:txBody>
      </p:sp>
      <p:pic>
        <p:nvPicPr>
          <p:cNvPr id="390" name="Google Shape;390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2674913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406352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44450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32247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3393375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3728450"/>
            <a:ext cx="180475" cy="16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3897075"/>
            <a:ext cx="180475" cy="1686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7" name="Google Shape;397;p27"/>
          <p:cNvCxnSpPr/>
          <p:nvPr/>
        </p:nvCxnSpPr>
        <p:spPr>
          <a:xfrm>
            <a:off x="4807100" y="10830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8" name="Google Shape;398;p27"/>
          <p:cNvCxnSpPr/>
          <p:nvPr/>
        </p:nvCxnSpPr>
        <p:spPr>
          <a:xfrm>
            <a:off x="6842100" y="1083075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9" name="Google Shape;399;p27"/>
          <p:cNvPicPr preferRelativeResize="0"/>
          <p:nvPr/>
        </p:nvPicPr>
        <p:blipFill rotWithShape="1">
          <a:blip r:embed="rId4">
            <a:alphaModFix/>
          </a:blip>
          <a:srcRect b="0" l="2185" r="67176" t="0"/>
          <a:stretch/>
        </p:blipFill>
        <p:spPr>
          <a:xfrm>
            <a:off x="-575" y="0"/>
            <a:ext cx="280085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7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50725" y="4613700"/>
            <a:ext cx="180475" cy="16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8"/>
          <p:cNvSpPr/>
          <p:nvPr/>
        </p:nvSpPr>
        <p:spPr>
          <a:xfrm>
            <a:off x="2553225" y="2123500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8"/>
          <p:cNvSpPr/>
          <p:nvPr/>
        </p:nvSpPr>
        <p:spPr>
          <a:xfrm>
            <a:off x="-575" y="0"/>
            <a:ext cx="9144000" cy="670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8"/>
          <p:cNvSpPr txBox="1"/>
          <p:nvPr>
            <p:ph idx="1" type="body"/>
          </p:nvPr>
        </p:nvSpPr>
        <p:spPr>
          <a:xfrm>
            <a:off x="3238700" y="2350638"/>
            <a:ext cx="4786800" cy="24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концепции мероприятия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интеграция фирменного стиля компании в декор на площадке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праздничная программа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фото и видеосъемка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 летней площадки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от агентства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08" name="Google Shape;408;p28"/>
          <p:cNvSpPr txBox="1"/>
          <p:nvPr/>
        </p:nvSpPr>
        <p:spPr>
          <a:xfrm>
            <a:off x="8083600" y="0"/>
            <a:ext cx="802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IBS</a:t>
            </a:r>
            <a:r>
              <a:rPr lang="ru" sz="270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endParaRPr sz="10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409" name="Google Shape;409;p28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28679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28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100187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8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347382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8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575096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8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802822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8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043578"/>
            <a:ext cx="140049" cy="137844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8"/>
          <p:cNvSpPr txBox="1"/>
          <p:nvPr/>
        </p:nvSpPr>
        <p:spPr>
          <a:xfrm>
            <a:off x="3238700" y="996513"/>
            <a:ext cx="14001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летний open-air 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16" name="Google Shape;416;p28"/>
          <p:cNvSpPr txBox="1"/>
          <p:nvPr/>
        </p:nvSpPr>
        <p:spPr>
          <a:xfrm>
            <a:off x="4923788" y="9965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 событие</a:t>
            </a:r>
            <a:endParaRPr/>
          </a:p>
        </p:txBody>
      </p:sp>
      <p:sp>
        <p:nvSpPr>
          <p:cNvPr id="417" name="Google Shape;417;p28"/>
          <p:cNvSpPr txBox="1"/>
          <p:nvPr/>
        </p:nvSpPr>
        <p:spPr>
          <a:xfrm>
            <a:off x="6826075" y="9965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150 человек</a:t>
            </a:r>
            <a:endParaRPr/>
          </a:p>
        </p:txBody>
      </p:sp>
      <p:cxnSp>
        <p:nvCxnSpPr>
          <p:cNvPr id="418" name="Google Shape;418;p28"/>
          <p:cNvCxnSpPr/>
          <p:nvPr/>
        </p:nvCxnSpPr>
        <p:spPr>
          <a:xfrm>
            <a:off x="4773925" y="10830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28"/>
          <p:cNvCxnSpPr/>
          <p:nvPr/>
        </p:nvCxnSpPr>
        <p:spPr>
          <a:xfrm>
            <a:off x="6652475" y="10830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20" name="Google Shape;42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5" y="3331871"/>
            <a:ext cx="2714276" cy="1811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0" y="0"/>
            <a:ext cx="2714286" cy="181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773525"/>
            <a:ext cx="2714276" cy="1811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9"/>
          <p:cNvSpPr/>
          <p:nvPr/>
        </p:nvSpPr>
        <p:spPr>
          <a:xfrm>
            <a:off x="2553225" y="2123500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9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9"/>
          <p:cNvSpPr txBox="1"/>
          <p:nvPr>
            <p:ph idx="1" type="body"/>
          </p:nvPr>
        </p:nvSpPr>
        <p:spPr>
          <a:xfrm>
            <a:off x="3238700" y="2350650"/>
            <a:ext cx="5426400" cy="24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выезда делегации в составе первых лиц региона и топ-менеджеров ведущих предприятий: сбор заявок, определение бизнес-потребностей делегатов, расселение, логистика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работы стенда Нижегородской области и выставляемых экспонатов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реализации бизнес-миссии и подписаний соглашений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работы персонала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подготовка и координация бизнес ужина в Екатеринбурге для делегации Нижегородской области и приглашенных гостей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30" name="Google Shape;430;p29"/>
          <p:cNvSpPr txBox="1"/>
          <p:nvPr/>
        </p:nvSpPr>
        <p:spPr>
          <a:xfrm>
            <a:off x="2353600" y="-16450"/>
            <a:ext cx="6576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Международная промышленная выставка “ИННОПРОМ-2023” (</a:t>
            </a:r>
            <a:r>
              <a:rPr lang="ru" sz="20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Екатеринбург)</a:t>
            </a:r>
            <a:r>
              <a:rPr lang="ru" sz="2000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endParaRPr sz="200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431" name="Google Shape;431;p2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29230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2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610696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2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3860228"/>
            <a:ext cx="140049" cy="137844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9"/>
          <p:cNvSpPr txBox="1"/>
          <p:nvPr/>
        </p:nvSpPr>
        <p:spPr>
          <a:xfrm>
            <a:off x="3096275" y="1076325"/>
            <a:ext cx="17712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сопровождение делегации Нижегородской области</a:t>
            </a:r>
            <a:endParaRPr sz="9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35" name="Google Shape;435;p29"/>
          <p:cNvSpPr txBox="1"/>
          <p:nvPr/>
        </p:nvSpPr>
        <p:spPr>
          <a:xfrm>
            <a:off x="5038963" y="1076313"/>
            <a:ext cx="16173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общероссийское деловое событие</a:t>
            </a:r>
            <a:endParaRPr/>
          </a:p>
        </p:txBody>
      </p:sp>
      <p:sp>
        <p:nvSpPr>
          <p:cNvPr id="436" name="Google Shape;436;p29"/>
          <p:cNvSpPr txBox="1"/>
          <p:nvPr/>
        </p:nvSpPr>
        <p:spPr>
          <a:xfrm>
            <a:off x="6960500" y="10763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более 30 000</a:t>
            </a:r>
            <a:endParaRPr/>
          </a:p>
        </p:txBody>
      </p:sp>
      <p:cxnSp>
        <p:nvCxnSpPr>
          <p:cNvPr id="437" name="Google Shape;437;p29"/>
          <p:cNvCxnSpPr/>
          <p:nvPr/>
        </p:nvCxnSpPr>
        <p:spPr>
          <a:xfrm>
            <a:off x="4908350" y="11628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8" name="Google Shape;438;p29"/>
          <p:cNvCxnSpPr/>
          <p:nvPr/>
        </p:nvCxnSpPr>
        <p:spPr>
          <a:xfrm>
            <a:off x="6786900" y="11628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39" name="Google Shape;439;p2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 flipH="1">
            <a:off x="3132776" y="4109750"/>
            <a:ext cx="140049" cy="13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29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132775" y="433842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29"/>
          <p:cNvPicPr preferRelativeResize="0"/>
          <p:nvPr/>
        </p:nvPicPr>
        <p:blipFill rotWithShape="1">
          <a:blip r:embed="rId4">
            <a:alphaModFix/>
          </a:blip>
          <a:srcRect b="3054" l="0" r="4653" t="0"/>
          <a:stretch/>
        </p:blipFill>
        <p:spPr>
          <a:xfrm>
            <a:off x="0" y="3413550"/>
            <a:ext cx="2553226" cy="173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706725"/>
            <a:ext cx="2553226" cy="173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" y="11"/>
            <a:ext cx="2553226" cy="1701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0"/>
          <p:cNvSpPr/>
          <p:nvPr/>
        </p:nvSpPr>
        <p:spPr>
          <a:xfrm>
            <a:off x="2553225" y="1734900"/>
            <a:ext cx="6597900" cy="3408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0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0"/>
          <p:cNvSpPr txBox="1"/>
          <p:nvPr/>
        </p:nvSpPr>
        <p:spPr>
          <a:xfrm>
            <a:off x="3096275" y="923925"/>
            <a:ext cx="17712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0-летие компании</a:t>
            </a:r>
            <a:endParaRPr sz="7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1" name="Google Shape;451;p30"/>
          <p:cNvSpPr txBox="1"/>
          <p:nvPr/>
        </p:nvSpPr>
        <p:spPr>
          <a:xfrm>
            <a:off x="5038963" y="9239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2" name="Google Shape;452;p30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350 человек</a:t>
            </a:r>
            <a:endParaRPr/>
          </a:p>
        </p:txBody>
      </p:sp>
      <p:cxnSp>
        <p:nvCxnSpPr>
          <p:cNvPr id="453" name="Google Shape;453;p30"/>
          <p:cNvCxnSpPr/>
          <p:nvPr/>
        </p:nvCxnSpPr>
        <p:spPr>
          <a:xfrm>
            <a:off x="4908350" y="10104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4" name="Google Shape;454;p30"/>
          <p:cNvCxnSpPr/>
          <p:nvPr/>
        </p:nvCxnSpPr>
        <p:spPr>
          <a:xfrm>
            <a:off x="6786900" y="10104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5" name="Google Shape;455;p30"/>
          <p:cNvSpPr txBox="1"/>
          <p:nvPr>
            <p:ph type="title"/>
          </p:nvPr>
        </p:nvSpPr>
        <p:spPr>
          <a:xfrm>
            <a:off x="3890450" y="145950"/>
            <a:ext cx="498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2020">
                <a:latin typeface="Open Sans"/>
                <a:ea typeface="Open Sans"/>
                <a:cs typeface="Open Sans"/>
                <a:sym typeface="Open Sans"/>
              </a:rPr>
              <a:t>АО “Промис”</a:t>
            </a:r>
            <a:endParaRPr b="1" sz="202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6" name="Google Shape;456;p30"/>
          <p:cNvSpPr txBox="1"/>
          <p:nvPr>
            <p:ph idx="1" type="body"/>
          </p:nvPr>
        </p:nvSpPr>
        <p:spPr>
          <a:xfrm>
            <a:off x="3210325" y="1734900"/>
            <a:ext cx="59331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rgbClr val="002444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rgbClr val="00244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события под ключ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концепции, сценария, логики проекта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праздничного юбилейного фирменного стиля 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и изготовление элементов  брендинга проекта: фотозоны, арт-объект, создание “Аллеи славы” компании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сценическая 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режиссура: постановка шоу-номеров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выступления музыкального хэдлайнера - Ивана Далматова и группы “Впечатлительные люди”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и 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в день проекта масштабной площадки проведения - 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концертный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зал “Юпитер”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от 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агентства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с ресторанным обслуживанием 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изготовление сувенирной продукции: мерч и подарки вип-гостям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457" name="Google Shape;45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04225"/>
            <a:ext cx="2553800" cy="173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5777" y="1683525"/>
            <a:ext cx="2609577" cy="173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214827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244346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27386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301646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3459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37409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41796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4605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0"/>
          <p:cNvPicPr preferRelativeResize="0"/>
          <p:nvPr/>
        </p:nvPicPr>
        <p:blipFill rotWithShape="1">
          <a:blip r:embed="rId5">
            <a:alphaModFix/>
          </a:blip>
          <a:srcRect b="23612" l="31484" r="41313" t="50971"/>
          <a:stretch/>
        </p:blipFill>
        <p:spPr>
          <a:xfrm>
            <a:off x="3070275" y="4900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2"/>
            <a:ext cx="2553802" cy="1701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1"/>
          <p:cNvSpPr/>
          <p:nvPr/>
        </p:nvSpPr>
        <p:spPr>
          <a:xfrm>
            <a:off x="2553225" y="1734900"/>
            <a:ext cx="6597900" cy="3408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1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1"/>
          <p:cNvSpPr txBox="1"/>
          <p:nvPr/>
        </p:nvSpPr>
        <p:spPr>
          <a:xfrm>
            <a:off x="3096275" y="923925"/>
            <a:ext cx="17712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открытие завода</a:t>
            </a:r>
            <a:endParaRPr sz="9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76" name="Google Shape;476;p31"/>
          <p:cNvSpPr txBox="1"/>
          <p:nvPr/>
        </p:nvSpPr>
        <p:spPr>
          <a:xfrm>
            <a:off x="5038963" y="9239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городское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77" name="Google Shape;477;p31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&gt; </a:t>
            </a: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2000</a:t>
            </a:r>
            <a:endParaRPr/>
          </a:p>
        </p:txBody>
      </p:sp>
      <p:cxnSp>
        <p:nvCxnSpPr>
          <p:cNvPr id="478" name="Google Shape;478;p31"/>
          <p:cNvCxnSpPr/>
          <p:nvPr/>
        </p:nvCxnSpPr>
        <p:spPr>
          <a:xfrm>
            <a:off x="4908350" y="10104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31"/>
          <p:cNvCxnSpPr/>
          <p:nvPr/>
        </p:nvCxnSpPr>
        <p:spPr>
          <a:xfrm>
            <a:off x="6786900" y="10104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31"/>
          <p:cNvSpPr txBox="1"/>
          <p:nvPr>
            <p:ph type="title"/>
          </p:nvPr>
        </p:nvSpPr>
        <p:spPr>
          <a:xfrm>
            <a:off x="3890450" y="145950"/>
            <a:ext cx="498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ru" sz="2020">
                <a:latin typeface="Open Sans"/>
                <a:ea typeface="Open Sans"/>
                <a:cs typeface="Open Sans"/>
                <a:sym typeface="Open Sans"/>
              </a:rPr>
              <a:t>Завод Линк, г. Заволжье</a:t>
            </a:r>
            <a:endParaRPr b="1" sz="202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1" name="Google Shape;481;p31"/>
          <p:cNvSpPr txBox="1"/>
          <p:nvPr>
            <p:ph idx="1" type="body"/>
          </p:nvPr>
        </p:nvSpPr>
        <p:spPr>
          <a:xfrm>
            <a:off x="3210325" y="1734900"/>
            <a:ext cx="59331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и реализация проекта в формате городского фестиваля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полное обеспечение проекта техническим оснащением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букинг артистов - выступление группы “Рок-Острова”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торжественного открытия завода с участием первых лиц региона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зрелищной иммерсивной экскурсии на территории завода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детской и взрослой развлекательной программы 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проведение кампании в соцсетях и наружной рекламы для привлечения участников 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0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hr-секции на фестивале для продвижения бренда работодателя и привлечение соискателей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482" name="Google Shape;482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1502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4803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8105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14066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459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8194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15877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1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49813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1"/>
          <p:cNvPicPr preferRelativeResize="0"/>
          <p:nvPr/>
        </p:nvPicPr>
        <p:blipFill rotWithShape="1">
          <a:blip r:embed="rId4">
            <a:alphaModFix/>
          </a:blip>
          <a:srcRect b="0" l="5129" r="9532" t="0"/>
          <a:stretch/>
        </p:blipFill>
        <p:spPr>
          <a:xfrm>
            <a:off x="0" y="3156950"/>
            <a:ext cx="2553175" cy="199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2553226" cy="170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1"/>
          <p:cNvPicPr preferRelativeResize="0"/>
          <p:nvPr/>
        </p:nvPicPr>
        <p:blipFill rotWithShape="1">
          <a:blip r:embed="rId6">
            <a:alphaModFix/>
          </a:blip>
          <a:srcRect b="0" l="0" r="0" t="14588"/>
          <a:stretch/>
        </p:blipFill>
        <p:spPr>
          <a:xfrm>
            <a:off x="25" y="1703475"/>
            <a:ext cx="2553175" cy="145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2"/>
          <p:cNvSpPr/>
          <p:nvPr/>
        </p:nvSpPr>
        <p:spPr>
          <a:xfrm>
            <a:off x="2553225" y="1734900"/>
            <a:ext cx="6597900" cy="3408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32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2"/>
          <p:cNvSpPr txBox="1"/>
          <p:nvPr/>
        </p:nvSpPr>
        <p:spPr>
          <a:xfrm>
            <a:off x="3096275" y="923925"/>
            <a:ext cx="17712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запуск работы Т-Мобайл в Нижегородской области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00" name="Google Shape;500;p32"/>
          <p:cNvSpPr txBox="1"/>
          <p:nvPr/>
        </p:nvSpPr>
        <p:spPr>
          <a:xfrm>
            <a:off x="5038963" y="9239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федеральное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01" name="Google Shape;501;p32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90</a:t>
            </a:r>
            <a:endParaRPr/>
          </a:p>
        </p:txBody>
      </p:sp>
      <p:cxnSp>
        <p:nvCxnSpPr>
          <p:cNvPr id="502" name="Google Shape;502;p32"/>
          <p:cNvCxnSpPr/>
          <p:nvPr/>
        </p:nvCxnSpPr>
        <p:spPr>
          <a:xfrm>
            <a:off x="4908350" y="10104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3" name="Google Shape;503;p32"/>
          <p:cNvCxnSpPr/>
          <p:nvPr/>
        </p:nvCxnSpPr>
        <p:spPr>
          <a:xfrm>
            <a:off x="6786900" y="10104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4" name="Google Shape;504;p32"/>
          <p:cNvSpPr txBox="1"/>
          <p:nvPr>
            <p:ph type="title"/>
          </p:nvPr>
        </p:nvSpPr>
        <p:spPr>
          <a:xfrm>
            <a:off x="3890450" y="145950"/>
            <a:ext cx="498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ru" sz="2020">
                <a:latin typeface="Open Sans"/>
                <a:ea typeface="Open Sans"/>
                <a:cs typeface="Open Sans"/>
                <a:sym typeface="Open Sans"/>
              </a:rPr>
              <a:t>Т - Мобайл</a:t>
            </a:r>
            <a:endParaRPr b="1" sz="202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5" name="Google Shape;505;p32"/>
          <p:cNvSpPr txBox="1"/>
          <p:nvPr>
            <p:ph idx="1" type="body"/>
          </p:nvPr>
        </p:nvSpPr>
        <p:spPr>
          <a:xfrm>
            <a:off x="3210325" y="1734900"/>
            <a:ext cx="56619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торжественного подписания соглашения о начале работы оператора с участием первых лиц компании Т-Мобайл и заместителем губернатора Нижегородской области 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мероприятия для журналистов ключевых печатных, ТВ, онлайн СМИ региона с участием спикеров от Т-Мобайл с презентацией технических решений от Т-Мобайл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и изготовление элементов  брендинга локации проведения проекта: фотозоны, визуальные конструкции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площадки проведения необходимым техническим оснащением, застройка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кейтеринга: фудтесты и сопровождение в день проекта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506" name="Google Shape;506;p3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1502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8683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459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94853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32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4379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2"/>
          <p:cNvPicPr preferRelativeResize="0"/>
          <p:nvPr/>
        </p:nvPicPr>
        <p:blipFill rotWithShape="1">
          <a:blip r:embed="rId4">
            <a:alphaModFix/>
          </a:blip>
          <a:srcRect b="0" l="3841" r="6825" t="0"/>
          <a:stretch/>
        </p:blipFill>
        <p:spPr>
          <a:xfrm>
            <a:off x="0" y="-7"/>
            <a:ext cx="2553224" cy="1905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2"/>
          <p:cNvPicPr preferRelativeResize="0"/>
          <p:nvPr/>
        </p:nvPicPr>
        <p:blipFill rotWithShape="1">
          <a:blip r:embed="rId5">
            <a:alphaModFix/>
          </a:blip>
          <a:srcRect b="0" l="2344" r="0" t="0"/>
          <a:stretch/>
        </p:blipFill>
        <p:spPr>
          <a:xfrm>
            <a:off x="0" y="3458648"/>
            <a:ext cx="2553227" cy="1726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2"/>
          <p:cNvPicPr preferRelativeResize="0"/>
          <p:nvPr/>
        </p:nvPicPr>
        <p:blipFill rotWithShape="1">
          <a:blip r:embed="rId6">
            <a:alphaModFix/>
          </a:blip>
          <a:srcRect b="0" l="3475" r="0" t="0"/>
          <a:stretch/>
        </p:blipFill>
        <p:spPr>
          <a:xfrm>
            <a:off x="0" y="1905425"/>
            <a:ext cx="2553225" cy="155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3"/>
          <p:cNvSpPr/>
          <p:nvPr/>
        </p:nvSpPr>
        <p:spPr>
          <a:xfrm>
            <a:off x="2553225" y="1734900"/>
            <a:ext cx="6597900" cy="3408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3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3"/>
          <p:cNvSpPr txBox="1"/>
          <p:nvPr/>
        </p:nvSpPr>
        <p:spPr>
          <a:xfrm>
            <a:off x="3096275" y="923925"/>
            <a:ext cx="17712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торжественное открытие нового производства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1" name="Google Shape;521;p33"/>
          <p:cNvSpPr txBox="1"/>
          <p:nvPr/>
        </p:nvSpPr>
        <p:spPr>
          <a:xfrm>
            <a:off x="5038963" y="9239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региона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льное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22" name="Google Shape;522;p33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8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0</a:t>
            </a:r>
            <a:endParaRPr/>
          </a:p>
        </p:txBody>
      </p:sp>
      <p:cxnSp>
        <p:nvCxnSpPr>
          <p:cNvPr id="523" name="Google Shape;523;p33"/>
          <p:cNvCxnSpPr/>
          <p:nvPr/>
        </p:nvCxnSpPr>
        <p:spPr>
          <a:xfrm>
            <a:off x="4908350" y="10104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4" name="Google Shape;524;p33"/>
          <p:cNvCxnSpPr/>
          <p:nvPr/>
        </p:nvCxnSpPr>
        <p:spPr>
          <a:xfrm>
            <a:off x="6786900" y="10104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33"/>
          <p:cNvSpPr txBox="1"/>
          <p:nvPr>
            <p:ph type="title"/>
          </p:nvPr>
        </p:nvSpPr>
        <p:spPr>
          <a:xfrm>
            <a:off x="3890450" y="145950"/>
            <a:ext cx="498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ru" sz="2020">
                <a:latin typeface="Open Sans"/>
                <a:ea typeface="Open Sans"/>
                <a:cs typeface="Open Sans"/>
                <a:sym typeface="Open Sans"/>
              </a:rPr>
              <a:t>ГК Узола</a:t>
            </a:r>
            <a:endParaRPr b="1" sz="202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6" name="Google Shape;526;p33"/>
          <p:cNvSpPr txBox="1"/>
          <p:nvPr>
            <p:ph idx="1" type="body"/>
          </p:nvPr>
        </p:nvSpPr>
        <p:spPr>
          <a:xfrm>
            <a:off x="3210325" y="1734900"/>
            <a:ext cx="56619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подготовка и реализация проекта под ключ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программы мероприятия с учетом участия партнеров и клиентов компании, а также замгубернатора области; представителей региональных министерств, ТПП Нижегородской области, Ассоциации промышленников и предпринимателей; представителей профильных ведомств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собственный кейтеринг от агентства с vip статусом обслуживания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застройка локации проведения - цеха на территории предприятия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техническое оснащение 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развлекательной программы для участников мероприятия 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реализация креативной идеи по торжественному запуску нового производства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527" name="Google Shape;527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1502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51621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459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7847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4379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1113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3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7164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33"/>
          <p:cNvPicPr preferRelativeResize="0"/>
          <p:nvPr/>
        </p:nvPicPr>
        <p:blipFill rotWithShape="1">
          <a:blip r:embed="rId4">
            <a:alphaModFix/>
          </a:blip>
          <a:srcRect b="0" l="0" r="18554" t="0"/>
          <a:stretch/>
        </p:blipFill>
        <p:spPr>
          <a:xfrm>
            <a:off x="-575" y="0"/>
            <a:ext cx="2553224" cy="200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3"/>
          <p:cNvPicPr preferRelativeResize="0"/>
          <p:nvPr/>
        </p:nvPicPr>
        <p:blipFill rotWithShape="1">
          <a:blip r:embed="rId5">
            <a:alphaModFix/>
          </a:blip>
          <a:srcRect b="0" l="3494" r="0" t="0"/>
          <a:stretch/>
        </p:blipFill>
        <p:spPr>
          <a:xfrm>
            <a:off x="-575" y="1739290"/>
            <a:ext cx="2553224" cy="1719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33"/>
          <p:cNvPicPr preferRelativeResize="0"/>
          <p:nvPr/>
        </p:nvPicPr>
        <p:blipFill rotWithShape="1">
          <a:blip r:embed="rId6">
            <a:alphaModFix/>
          </a:blip>
          <a:srcRect b="0" l="0" r="2950" t="0"/>
          <a:stretch/>
        </p:blipFill>
        <p:spPr>
          <a:xfrm>
            <a:off x="-575" y="3402388"/>
            <a:ext cx="2553226" cy="1741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4"/>
          <p:cNvSpPr/>
          <p:nvPr/>
        </p:nvSpPr>
        <p:spPr>
          <a:xfrm>
            <a:off x="2553225" y="1734900"/>
            <a:ext cx="6597900" cy="3408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4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4"/>
          <p:cNvSpPr txBox="1"/>
          <p:nvPr/>
        </p:nvSpPr>
        <p:spPr>
          <a:xfrm>
            <a:off x="3096275" y="923925"/>
            <a:ext cx="18855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Фестиваль в рамках проекта “Год семьи с Русполимет”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4" name="Google Shape;544;p34"/>
          <p:cNvSpPr txBox="1"/>
          <p:nvPr/>
        </p:nvSpPr>
        <p:spPr>
          <a:xfrm>
            <a:off x="5038963" y="923913"/>
            <a:ext cx="16173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корпоративное, городское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45" name="Google Shape;545;p34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40</a:t>
            </a: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0</a:t>
            </a:r>
            <a:endParaRPr/>
          </a:p>
        </p:txBody>
      </p:sp>
      <p:cxnSp>
        <p:nvCxnSpPr>
          <p:cNvPr id="546" name="Google Shape;546;p34"/>
          <p:cNvCxnSpPr/>
          <p:nvPr/>
        </p:nvCxnSpPr>
        <p:spPr>
          <a:xfrm>
            <a:off x="4908350" y="10104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7" name="Google Shape;547;p34"/>
          <p:cNvCxnSpPr/>
          <p:nvPr/>
        </p:nvCxnSpPr>
        <p:spPr>
          <a:xfrm>
            <a:off x="6786900" y="10104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8" name="Google Shape;548;p34"/>
          <p:cNvSpPr txBox="1"/>
          <p:nvPr>
            <p:ph type="title"/>
          </p:nvPr>
        </p:nvSpPr>
        <p:spPr>
          <a:xfrm>
            <a:off x="3890450" y="145950"/>
            <a:ext cx="498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ru" sz="2020">
                <a:latin typeface="Open Sans"/>
                <a:ea typeface="Open Sans"/>
                <a:cs typeface="Open Sans"/>
                <a:sym typeface="Open Sans"/>
              </a:rPr>
              <a:t>АО Русполимет</a:t>
            </a:r>
            <a:endParaRPr b="1" sz="202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9" name="Google Shape;549;p34"/>
          <p:cNvSpPr txBox="1"/>
          <p:nvPr>
            <p:ph idx="1" type="body"/>
          </p:nvPr>
        </p:nvSpPr>
        <p:spPr>
          <a:xfrm>
            <a:off x="3210325" y="1887300"/>
            <a:ext cx="56619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под ключ двух проектов: семейного фестиваля для жителей г. Кулебаки и корпоративного фестиваля для многодетных семей - сотрудников АО Русполимет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наполнения развлекательной программы семейного фестиваля: конкурсы, мастер-классы, огненное шоу, кинопоказы под открытым небом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брендинг территорий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изготовление арт-объекта в тематике фестиваля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полетов на воздушных шарах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букинг артистов - выступление “Шоу братьев Сафроновых”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550" name="Google Shape;550;p34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3508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4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0538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4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5857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34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9371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34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63847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34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2637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76612" cy="1887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6612" y="0"/>
            <a:ext cx="1276612" cy="18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80" y="1887304"/>
            <a:ext cx="2553798" cy="170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576" y="3589175"/>
            <a:ext cx="1035881" cy="155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4"/>
          <p:cNvPicPr preferRelativeResize="0"/>
          <p:nvPr/>
        </p:nvPicPr>
        <p:blipFill rotWithShape="1">
          <a:blip r:embed="rId8">
            <a:alphaModFix/>
          </a:blip>
          <a:srcRect b="0" l="9247" r="2523" t="0"/>
          <a:stretch/>
        </p:blipFill>
        <p:spPr>
          <a:xfrm>
            <a:off x="1035300" y="3588875"/>
            <a:ext cx="1517924" cy="155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5"/>
          <p:cNvSpPr/>
          <p:nvPr/>
        </p:nvSpPr>
        <p:spPr>
          <a:xfrm>
            <a:off x="2553225" y="2123625"/>
            <a:ext cx="6597900" cy="30201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5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5"/>
          <p:cNvSpPr txBox="1"/>
          <p:nvPr/>
        </p:nvSpPr>
        <p:spPr>
          <a:xfrm>
            <a:off x="3096275" y="923925"/>
            <a:ext cx="18855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конференции для hr-директоров компаний среднего и крупного бизнеса Нижегородского региона</a:t>
            </a:r>
            <a:endParaRPr sz="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8" name="Google Shape;568;p35"/>
          <p:cNvSpPr txBox="1"/>
          <p:nvPr/>
        </p:nvSpPr>
        <p:spPr>
          <a:xfrm>
            <a:off x="5038963" y="9239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деловое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69" name="Google Shape;569;p35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от 50 до 110</a:t>
            </a:r>
            <a:endParaRPr/>
          </a:p>
        </p:txBody>
      </p:sp>
      <p:cxnSp>
        <p:nvCxnSpPr>
          <p:cNvPr id="570" name="Google Shape;570;p35"/>
          <p:cNvCxnSpPr/>
          <p:nvPr/>
        </p:nvCxnSpPr>
        <p:spPr>
          <a:xfrm>
            <a:off x="4908350" y="1039238"/>
            <a:ext cx="0" cy="9294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35"/>
          <p:cNvCxnSpPr/>
          <p:nvPr/>
        </p:nvCxnSpPr>
        <p:spPr>
          <a:xfrm>
            <a:off x="6786900" y="1039250"/>
            <a:ext cx="0" cy="9582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2" name="Google Shape;572;p35"/>
          <p:cNvSpPr txBox="1"/>
          <p:nvPr>
            <p:ph type="title"/>
          </p:nvPr>
        </p:nvSpPr>
        <p:spPr>
          <a:xfrm>
            <a:off x="3890450" y="145950"/>
            <a:ext cx="4981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ru" sz="2000">
                <a:latin typeface="Open Sans"/>
                <a:ea typeface="Open Sans"/>
                <a:cs typeface="Open Sans"/>
                <a:sym typeface="Open Sans"/>
              </a:rPr>
              <a:t>Проект ВРЕМЯ:HR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3" name="Google Shape;573;p35"/>
          <p:cNvSpPr txBox="1"/>
          <p:nvPr>
            <p:ph idx="1" type="body"/>
          </p:nvPr>
        </p:nvSpPr>
        <p:spPr>
          <a:xfrm>
            <a:off x="3210325" y="2249100"/>
            <a:ext cx="56619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Проект ВРЕМЯ:HR – серия мероприятий: бизнес-завтраки и конференции, объединяющий hr-директоров, собственников бизнеса, топ-менеджеров, специалистов по управлению персоналом разного профиля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организация мероприятий под ключ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программы мероприятий, подбор спикеров и партнеров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ведение и развитие базы контактов проекта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привлечение внимания к проекту</a:t>
            </a:r>
            <a:r>
              <a:rPr lang="ru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ведение канала проекта в телеграм</a:t>
            </a:r>
            <a:endParaRPr sz="10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574" name="Google Shape;574;p3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61377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3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321563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3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7271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3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0777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7371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5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4003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5" y="0"/>
            <a:ext cx="2553798" cy="167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5"/>
          <p:cNvPicPr preferRelativeResize="0"/>
          <p:nvPr/>
        </p:nvPicPr>
        <p:blipFill rotWithShape="1">
          <a:blip r:embed="rId5">
            <a:alphaModFix/>
          </a:blip>
          <a:srcRect b="0" l="9584" r="0" t="0"/>
          <a:stretch/>
        </p:blipFill>
        <p:spPr>
          <a:xfrm>
            <a:off x="-575" y="1675975"/>
            <a:ext cx="2553798" cy="186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" y="3545014"/>
            <a:ext cx="2553800" cy="1598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6"/>
          <p:cNvSpPr/>
          <p:nvPr/>
        </p:nvSpPr>
        <p:spPr>
          <a:xfrm>
            <a:off x="2553225" y="1734900"/>
            <a:ext cx="6597900" cy="34089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6"/>
          <p:cNvSpPr/>
          <p:nvPr/>
        </p:nvSpPr>
        <p:spPr>
          <a:xfrm>
            <a:off x="-575" y="0"/>
            <a:ext cx="9144000" cy="8646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36"/>
          <p:cNvSpPr txBox="1"/>
          <p:nvPr/>
        </p:nvSpPr>
        <p:spPr>
          <a:xfrm>
            <a:off x="3096275" y="923925"/>
            <a:ext cx="18855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Проект: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20-летие компании</a:t>
            </a:r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0" name="Google Shape;590;p36"/>
          <p:cNvSpPr txBox="1"/>
          <p:nvPr/>
        </p:nvSpPr>
        <p:spPr>
          <a:xfrm>
            <a:off x="5038963" y="923913"/>
            <a:ext cx="16173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Статус мероприятия: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корпоративное</a:t>
            </a:r>
            <a:endParaRPr sz="1200">
              <a:solidFill>
                <a:srgbClr val="002444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91" name="Google Shape;591;p36"/>
          <p:cNvSpPr txBox="1"/>
          <p:nvPr/>
        </p:nvSpPr>
        <p:spPr>
          <a:xfrm>
            <a:off x="6960500" y="923913"/>
            <a:ext cx="17046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Количество участников: </a:t>
            </a:r>
            <a:endParaRPr b="1"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002444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120</a:t>
            </a:r>
            <a:endParaRPr/>
          </a:p>
        </p:txBody>
      </p:sp>
      <p:cxnSp>
        <p:nvCxnSpPr>
          <p:cNvPr id="592" name="Google Shape;592;p36"/>
          <p:cNvCxnSpPr/>
          <p:nvPr/>
        </p:nvCxnSpPr>
        <p:spPr>
          <a:xfrm>
            <a:off x="4908350" y="1010463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3" name="Google Shape;593;p36"/>
          <p:cNvCxnSpPr/>
          <p:nvPr/>
        </p:nvCxnSpPr>
        <p:spPr>
          <a:xfrm>
            <a:off x="6786900" y="1010450"/>
            <a:ext cx="0" cy="627900"/>
          </a:xfrm>
          <a:prstGeom prst="straightConnector1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4" name="Google Shape;594;p36"/>
          <p:cNvSpPr txBox="1"/>
          <p:nvPr>
            <p:ph type="title"/>
          </p:nvPr>
        </p:nvSpPr>
        <p:spPr>
          <a:xfrm>
            <a:off x="7700450" y="145950"/>
            <a:ext cx="128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000">
                <a:latin typeface="Open Sans"/>
                <a:ea typeface="Open Sans"/>
                <a:cs typeface="Open Sans"/>
                <a:sym typeface="Open Sans"/>
              </a:rPr>
              <a:t>Neoflex</a:t>
            </a:r>
            <a:endParaRPr b="1" sz="2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5" name="Google Shape;595;p36"/>
          <p:cNvSpPr txBox="1"/>
          <p:nvPr>
            <p:ph idx="1" type="body"/>
          </p:nvPr>
        </p:nvSpPr>
        <p:spPr>
          <a:xfrm>
            <a:off x="3210325" y="2115900"/>
            <a:ext cx="5661900" cy="30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Решения:</a:t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программы и сценария мероприятия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наполнение проекта развлекательными активностями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изготовление праздничного арт-объекта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обеспечение площадки проведения всем необходимым техническим оборудованием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разработка и изготовление кастомного торта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координация и менеджмент проекта в день проведения</a:t>
            </a:r>
            <a:endParaRPr sz="110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596" name="Google Shape;596;p3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57940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2824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3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36340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107988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2930950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36"/>
          <p:cNvPicPr preferRelativeResize="0"/>
          <p:nvPr/>
        </p:nvPicPr>
        <p:blipFill rotWithShape="1">
          <a:blip r:embed="rId3">
            <a:alphaModFix/>
          </a:blip>
          <a:srcRect b="23612" l="31484" r="41313" t="50971"/>
          <a:stretch/>
        </p:blipFill>
        <p:spPr>
          <a:xfrm>
            <a:off x="3070275" y="4453825"/>
            <a:ext cx="140049" cy="13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74" y="0"/>
            <a:ext cx="2553799" cy="166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1664624"/>
            <a:ext cx="2553801" cy="1697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75" y="3250807"/>
            <a:ext cx="2553800" cy="1892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7"/>
          <p:cNvSpPr/>
          <p:nvPr/>
        </p:nvSpPr>
        <p:spPr>
          <a:xfrm>
            <a:off x="5992050" y="0"/>
            <a:ext cx="3151800" cy="5143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7"/>
          <p:cNvSpPr/>
          <p:nvPr/>
        </p:nvSpPr>
        <p:spPr>
          <a:xfrm>
            <a:off x="5125" y="-2350"/>
            <a:ext cx="467700" cy="51435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7"/>
          <p:cNvSpPr txBox="1"/>
          <p:nvPr>
            <p:ph idx="1" type="body"/>
          </p:nvPr>
        </p:nvSpPr>
        <p:spPr>
          <a:xfrm>
            <a:off x="871900" y="427375"/>
            <a:ext cx="4260300" cy="7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Анжелика Блинохватова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12" name="Google Shape;612;p37"/>
          <p:cNvPicPr preferRelativeResize="0"/>
          <p:nvPr/>
        </p:nvPicPr>
        <p:blipFill rotWithShape="1">
          <a:blip r:embed="rId3">
            <a:alphaModFix/>
          </a:blip>
          <a:srcRect b="10513" l="34660" r="22443" t="7094"/>
          <a:stretch/>
        </p:blipFill>
        <p:spPr>
          <a:xfrm>
            <a:off x="5531275" y="259925"/>
            <a:ext cx="3307924" cy="423804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7"/>
          <p:cNvSpPr txBox="1"/>
          <p:nvPr/>
        </p:nvSpPr>
        <p:spPr>
          <a:xfrm>
            <a:off x="891700" y="1426675"/>
            <a:ext cx="4220700" cy="3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основатель и генеральный директор агентства</a:t>
            </a:r>
            <a:endParaRPr sz="11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эксперт в области событийного маркетинга и корпоративных коммуникаций</a:t>
            </a:r>
            <a:endParaRPr sz="11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большой опыт работы с первыми лицами и топ-менеджерами федеральных компаний; первыми лицами регионов и дипломатических миссий; российскими и зарубежными музыкальными звездами</a:t>
            </a:r>
            <a:endParaRPr sz="11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руководитель регионального отделения российской национальной ассоциации организаторов мероприятий (НАОМ)</a:t>
            </a:r>
            <a:endParaRPr sz="11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614" name="Google Shape;614;p37"/>
          <p:cNvPicPr preferRelativeResize="0"/>
          <p:nvPr/>
        </p:nvPicPr>
        <p:blipFill rotWithShape="1">
          <a:blip r:embed="rId4">
            <a:alphaModFix/>
          </a:blip>
          <a:srcRect b="13269" l="8419" r="67751" t="52631"/>
          <a:stretch/>
        </p:blipFill>
        <p:spPr>
          <a:xfrm>
            <a:off x="728800" y="1494350"/>
            <a:ext cx="162900" cy="2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7"/>
          <p:cNvPicPr preferRelativeResize="0"/>
          <p:nvPr/>
        </p:nvPicPr>
        <p:blipFill rotWithShape="1">
          <a:blip r:embed="rId4">
            <a:alphaModFix/>
          </a:blip>
          <a:srcRect b="13269" l="8419" r="67751" t="52631"/>
          <a:stretch/>
        </p:blipFill>
        <p:spPr>
          <a:xfrm>
            <a:off x="728800" y="2158100"/>
            <a:ext cx="162900" cy="2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7"/>
          <p:cNvPicPr preferRelativeResize="0"/>
          <p:nvPr/>
        </p:nvPicPr>
        <p:blipFill rotWithShape="1">
          <a:blip r:embed="rId4">
            <a:alphaModFix/>
          </a:blip>
          <a:srcRect b="13269" l="8419" r="67751" t="52631"/>
          <a:stretch/>
        </p:blipFill>
        <p:spPr>
          <a:xfrm>
            <a:off x="728800" y="2964725"/>
            <a:ext cx="162900" cy="2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7"/>
          <p:cNvPicPr preferRelativeResize="0"/>
          <p:nvPr/>
        </p:nvPicPr>
        <p:blipFill rotWithShape="1">
          <a:blip r:embed="rId4">
            <a:alphaModFix/>
          </a:blip>
          <a:srcRect b="13269" l="8419" r="67751" t="52631"/>
          <a:stretch/>
        </p:blipFill>
        <p:spPr>
          <a:xfrm>
            <a:off x="728800" y="4154850"/>
            <a:ext cx="162900" cy="233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37"/>
          <p:cNvSpPr txBox="1"/>
          <p:nvPr/>
        </p:nvSpPr>
        <p:spPr>
          <a:xfrm>
            <a:off x="871900" y="7471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руководитель компании</a:t>
            </a:r>
            <a:endParaRPr/>
          </a:p>
        </p:txBody>
      </p:sp>
      <p:pic>
        <p:nvPicPr>
          <p:cNvPr id="619" name="Google Shape;61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4350" y="3711875"/>
            <a:ext cx="1674801" cy="183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8"/>
          <p:cNvSpPr/>
          <p:nvPr/>
        </p:nvSpPr>
        <p:spPr>
          <a:xfrm>
            <a:off x="0" y="-3125"/>
            <a:ext cx="9157200" cy="5143500"/>
          </a:xfrm>
          <a:prstGeom prst="rect">
            <a:avLst/>
          </a:prstGeom>
          <a:solidFill>
            <a:srgbClr val="0024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8"/>
          <p:cNvSpPr txBox="1"/>
          <p:nvPr/>
        </p:nvSpPr>
        <p:spPr>
          <a:xfrm>
            <a:off x="298700" y="1643300"/>
            <a:ext cx="43164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0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Сделаем отличный проект вместе!</a:t>
            </a:r>
            <a:endParaRPr sz="23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626" name="Google Shape;626;p38"/>
          <p:cNvSpPr txBox="1"/>
          <p:nvPr/>
        </p:nvSpPr>
        <p:spPr>
          <a:xfrm>
            <a:off x="298700" y="3687447"/>
            <a:ext cx="362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Генеральный директор Sun&amp;Stars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Анжелика Блинохватова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ru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8 903 601 45 70,  личная почта </a:t>
            </a:r>
            <a:r>
              <a:rPr b="1" lang="ru" sz="1500" u="sng">
                <a:solidFill>
                  <a:srgbClr val="FFDD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krsl@yandex.ru</a:t>
            </a:r>
            <a:r>
              <a:rPr b="1" lang="ru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сайт </a:t>
            </a:r>
            <a:r>
              <a:rPr b="1" lang="ru" sz="1500" u="sng">
                <a:solidFill>
                  <a:srgbClr val="FFDD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www.sun-stars.ru</a:t>
            </a:r>
            <a:r>
              <a:rPr b="1" lang="ru" sz="1500">
                <a:solidFill>
                  <a:srgbClr val="FFDD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rgbClr val="FFDD00"/>
              </a:solidFill>
            </a:endParaRPr>
          </a:p>
        </p:txBody>
      </p:sp>
      <p:sp>
        <p:nvSpPr>
          <p:cNvPr id="627" name="Google Shape;627;p38"/>
          <p:cNvSpPr txBox="1"/>
          <p:nvPr/>
        </p:nvSpPr>
        <p:spPr>
          <a:xfrm>
            <a:off x="298688" y="2587963"/>
            <a:ext cx="5184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FFDD00"/>
                </a:solidFill>
                <a:latin typeface="Roboto"/>
                <a:ea typeface="Roboto"/>
                <a:cs typeface="Roboto"/>
                <a:sym typeface="Roboto"/>
              </a:rPr>
              <a:t>С уважением, команда Sun&amp;Stars</a:t>
            </a:r>
            <a:endParaRPr b="1" sz="2800">
              <a:solidFill>
                <a:srgbClr val="FFDD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8" name="Google Shape;628;p38"/>
          <p:cNvPicPr preferRelativeResize="0"/>
          <p:nvPr/>
        </p:nvPicPr>
        <p:blipFill rotWithShape="1">
          <a:blip r:embed="rId5">
            <a:alphaModFix/>
          </a:blip>
          <a:srcRect b="0" l="0" r="62199" t="58262"/>
          <a:stretch/>
        </p:blipFill>
        <p:spPr>
          <a:xfrm>
            <a:off x="3819650" y="689175"/>
            <a:ext cx="315950" cy="3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38"/>
          <p:cNvPicPr preferRelativeResize="0"/>
          <p:nvPr/>
        </p:nvPicPr>
        <p:blipFill rotWithShape="1">
          <a:blip r:embed="rId5">
            <a:alphaModFix/>
          </a:blip>
          <a:srcRect b="41404" l="63702" r="0" t="0"/>
          <a:stretch/>
        </p:blipFill>
        <p:spPr>
          <a:xfrm>
            <a:off x="4319375" y="362075"/>
            <a:ext cx="384025" cy="61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0325" y="-1283875"/>
            <a:ext cx="475924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8"/>
          <p:cNvPicPr preferRelativeResize="0"/>
          <p:nvPr/>
        </p:nvPicPr>
        <p:blipFill rotWithShape="1">
          <a:blip r:embed="rId7">
            <a:alphaModFix/>
          </a:blip>
          <a:srcRect b="18100" l="39074" r="37733" t="61422"/>
          <a:stretch/>
        </p:blipFill>
        <p:spPr>
          <a:xfrm>
            <a:off x="298700" y="304014"/>
            <a:ext cx="2415002" cy="736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